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6.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308" r:id="rId6"/>
    <p:sldId id="310" r:id="rId7"/>
    <p:sldId id="316" r:id="rId8"/>
    <p:sldId id="313" r:id="rId9"/>
    <p:sldId id="311" r:id="rId10"/>
    <p:sldId id="312" r:id="rId11"/>
    <p:sldId id="282" r:id="rId12"/>
    <p:sldId id="283" r:id="rId13"/>
    <p:sldId id="319" r:id="rId14"/>
    <p:sldId id="317" r:id="rId15"/>
    <p:sldId id="353" r:id="rId16"/>
    <p:sldId id="354" r:id="rId17"/>
    <p:sldId id="355" r:id="rId18"/>
    <p:sldId id="380" r:id="rId19"/>
    <p:sldId id="314" r:id="rId20"/>
    <p:sldId id="358" r:id="rId21"/>
    <p:sldId id="360" r:id="rId22"/>
    <p:sldId id="361" r:id="rId23"/>
    <p:sldId id="362" r:id="rId24"/>
    <p:sldId id="363" r:id="rId25"/>
    <p:sldId id="364" r:id="rId26"/>
    <p:sldId id="365" r:id="rId27"/>
    <p:sldId id="359" r:id="rId28"/>
    <p:sldId id="309" r:id="rId29"/>
    <p:sldId id="352" r:id="rId30"/>
    <p:sldId id="356" r:id="rId31"/>
    <p:sldId id="357" r:id="rId32"/>
    <p:sldId id="428" r:id="rId33"/>
    <p:sldId id="427" r:id="rId34"/>
    <p:sldId id="429" r:id="rId35"/>
    <p:sldId id="430" r:id="rId36"/>
    <p:sldId id="431" r:id="rId37"/>
    <p:sldId id="432" r:id="rId38"/>
    <p:sldId id="434" r:id="rId39"/>
    <p:sldId id="435" r:id="rId40"/>
    <p:sldId id="436" r:id="rId41"/>
    <p:sldId id="437" r:id="rId42"/>
    <p:sldId id="438" r:id="rId43"/>
    <p:sldId id="410" r:id="rId44"/>
    <p:sldId id="411" r:id="rId45"/>
    <p:sldId id="320"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57" r:id="rId62"/>
    <p:sldId id="458" r:id="rId63"/>
    <p:sldId id="459" r:id="rId64"/>
    <p:sldId id="460" r:id="rId65"/>
    <p:sldId id="461" r:id="rId66"/>
    <p:sldId id="462" r:id="rId67"/>
    <p:sldId id="463" r:id="rId68"/>
    <p:sldId id="464" r:id="rId69"/>
    <p:sldId id="465" r:id="rId70"/>
    <p:sldId id="466" r:id="rId71"/>
    <p:sldId id="467" r:id="rId72"/>
    <p:sldId id="468" r:id="rId73"/>
    <p:sldId id="469" r:id="rId74"/>
    <p:sldId id="470" r:id="rId75"/>
    <p:sldId id="471" r:id="rId76"/>
    <p:sldId id="472" r:id="rId77"/>
    <p:sldId id="473" r:id="rId78"/>
    <p:sldId id="474" r:id="rId79"/>
    <p:sldId id="478" r:id="rId80"/>
    <p:sldId id="477" r:id="rId81"/>
    <p:sldId id="476" r:id="rId82"/>
    <p:sldId id="475" r:id="rId83"/>
    <p:sldId id="479" r:id="rId84"/>
    <p:sldId id="480" r:id="rId85"/>
    <p:sldId id="481" r:id="rId86"/>
    <p:sldId id="482" r:id="rId87"/>
    <p:sldId id="483" r:id="rId88"/>
    <p:sldId id="370" r:id="rId89"/>
    <p:sldId id="385" r:id="rId90"/>
    <p:sldId id="318" r:id="rId91"/>
    <p:sldId id="366" r:id="rId92"/>
    <p:sldId id="367" r:id="rId93"/>
    <p:sldId id="368" r:id="rId94"/>
    <p:sldId id="369" r:id="rId95"/>
    <p:sldId id="374" r:id="rId96"/>
    <p:sldId id="375" r:id="rId97"/>
    <p:sldId id="376" r:id="rId98"/>
    <p:sldId id="377" r:id="rId99"/>
    <p:sldId id="378" r:id="rId100"/>
    <p:sldId id="379" r:id="rId101"/>
    <p:sldId id="381" r:id="rId102"/>
    <p:sldId id="382" r:id="rId103"/>
    <p:sldId id="383" r:id="rId104"/>
    <p:sldId id="384"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6/30/2021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6/30/2021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6/30/2021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6/30/2021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6/30/2021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6/30/2021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6/30/2021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hyperlink" Target="https://linuxcontainers.org/lxc/introducti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upguard.com/blog/docker-vs-lxc" TargetMode="External"/><Relationship Id="rId2" Type="http://schemas.openxmlformats.org/officeDocument/2006/relationships/hyperlink" Target="https://www.youtube.com/watch?v=CWmkSj_B-w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gif"/></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6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s>
</file>

<file path=ppt/slides/_rels/slide8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gif"/><Relationship Id="rId4" Type="http://schemas.openxmlformats.org/officeDocument/2006/relationships/image" Target="../media/image37.gif"/></Relationships>
</file>

<file path=ppt/slides/_rels/slide86.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917303"/>
            <a:ext cx="6497605" cy="1475800"/>
          </a:xfrm>
        </p:spPr>
        <p:txBody>
          <a:bodyPr>
            <a:noAutofit/>
          </a:bodyPr>
          <a:lstStyle/>
          <a:p>
            <a:r>
              <a:rPr lang="en-US" sz="4800" dirty="0"/>
              <a:t>Introduction to docker</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2758209"/>
            <a:ext cx="11260667" cy="3634124"/>
          </a:xfrm>
          <a:prstGeom prst="rect">
            <a:avLst/>
          </a:prstGeom>
        </p:spPr>
      </p:pic>
      <p:pic>
        <p:nvPicPr>
          <p:cNvPr id="10" name="Picture 9">
            <a:extLst>
              <a:ext uri="{FF2B5EF4-FFF2-40B4-BE49-F238E27FC236}">
                <a16:creationId xmlns:a16="http://schemas.microsoft.com/office/drawing/2014/main" id="{81A9E601-9A27-4394-A542-9B2AADB9B6B5}"/>
              </a:ext>
            </a:extLst>
          </p:cNvPr>
          <p:cNvPicPr>
            <a:picLocks noChangeAspect="1"/>
          </p:cNvPicPr>
          <p:nvPr/>
        </p:nvPicPr>
        <p:blipFill>
          <a:blip r:embed="rId3"/>
          <a:stretch>
            <a:fillRect/>
          </a:stretch>
        </p:blipFill>
        <p:spPr>
          <a:xfrm>
            <a:off x="8956584" y="577143"/>
            <a:ext cx="2705453" cy="207283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9928530" cy="544664"/>
          </a:xfrm>
        </p:spPr>
        <p:txBody>
          <a:bodyPr>
            <a:noAutofit/>
          </a:bodyPr>
          <a:lstStyle/>
          <a:p>
            <a:r>
              <a:rPr lang="en-US" sz="3200" dirty="0"/>
              <a:t>Virtual machines vs containers VS serverless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C1102110-1EC3-44C8-9E6E-4F78249A9AC1}"/>
              </a:ext>
            </a:extLst>
          </p:cNvPr>
          <p:cNvPicPr>
            <a:picLocks noChangeAspect="1"/>
          </p:cNvPicPr>
          <p:nvPr/>
        </p:nvPicPr>
        <p:blipFill>
          <a:blip r:embed="rId4"/>
          <a:stretch>
            <a:fillRect/>
          </a:stretch>
        </p:blipFill>
        <p:spPr>
          <a:xfrm>
            <a:off x="1617097" y="1317245"/>
            <a:ext cx="8957806" cy="4223509"/>
          </a:xfrm>
          <a:prstGeom prst="rect">
            <a:avLst/>
          </a:prstGeom>
        </p:spPr>
      </p:pic>
    </p:spTree>
    <p:extLst>
      <p:ext uri="{BB962C8B-B14F-4D97-AF65-F5344CB8AC3E}">
        <p14:creationId xmlns:p14="http://schemas.microsoft.com/office/powerpoint/2010/main" val="23828251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53ADA-DF4C-4CCC-8DA8-7C53C7CD6A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6350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F89F5-9405-49A4-B57A-115470C7DB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65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8629817" cy="544664"/>
          </a:xfrm>
        </p:spPr>
        <p:txBody>
          <a:bodyPr>
            <a:noAutofit/>
          </a:bodyPr>
          <a:lstStyle/>
          <a:p>
            <a:r>
              <a:rPr lang="en-US" sz="3200" dirty="0"/>
              <a:t>Virtual machines vs containers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5" name="Picture 4">
            <a:extLst>
              <a:ext uri="{FF2B5EF4-FFF2-40B4-BE49-F238E27FC236}">
                <a16:creationId xmlns:a16="http://schemas.microsoft.com/office/drawing/2014/main" id="{20BA28B3-856F-48E2-A63D-67675636F4FE}"/>
              </a:ext>
            </a:extLst>
          </p:cNvPr>
          <p:cNvPicPr>
            <a:picLocks noChangeAspect="1"/>
          </p:cNvPicPr>
          <p:nvPr/>
        </p:nvPicPr>
        <p:blipFill>
          <a:blip r:embed="rId4"/>
          <a:stretch>
            <a:fillRect/>
          </a:stretch>
        </p:blipFill>
        <p:spPr>
          <a:xfrm>
            <a:off x="1454426" y="1624218"/>
            <a:ext cx="8382000" cy="4438650"/>
          </a:xfrm>
          <a:prstGeom prst="rect">
            <a:avLst/>
          </a:prstGeom>
        </p:spPr>
      </p:pic>
    </p:spTree>
    <p:extLst>
      <p:ext uri="{BB962C8B-B14F-4D97-AF65-F5344CB8AC3E}">
        <p14:creationId xmlns:p14="http://schemas.microsoft.com/office/powerpoint/2010/main" val="383938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FE315-1B51-471A-A743-BC1877158112}"/>
              </a:ext>
            </a:extLst>
          </p:cNvPr>
          <p:cNvSpPr txBox="1"/>
          <p:nvPr/>
        </p:nvSpPr>
        <p:spPr>
          <a:xfrm>
            <a:off x="942983" y="1636201"/>
            <a:ext cx="9616921" cy="1477328"/>
          </a:xfrm>
          <a:prstGeom prst="rect">
            <a:avLst/>
          </a:prstGeom>
          <a:noFill/>
        </p:spPr>
        <p:txBody>
          <a:bodyPr wrap="square" rtlCol="0">
            <a:spAutoFit/>
          </a:bodyPr>
          <a:lstStyle/>
          <a:p>
            <a:r>
              <a:rPr lang="en-US" dirty="0">
                <a:latin typeface="+mj-lt"/>
                <a:cs typeface="Times New Roman" panose="02020603050405020304" pitchFamily="18" charset="0"/>
              </a:rPr>
              <a:t>Definition</a:t>
            </a:r>
          </a:p>
          <a:p>
            <a:r>
              <a:rPr lang="en-US" dirty="0">
                <a:latin typeface="Times New Roman" panose="02020603050405020304" pitchFamily="18" charset="0"/>
                <a:cs typeface="Times New Roman" panose="02020603050405020304" pitchFamily="18" charset="0"/>
              </a:rPr>
              <a:t>         Virtual machines are software computers that provide the same functionality as physical computers. Like physical computers, they run applications and an operating system. However, virtual machines are computer files that run on a physical computer and behave like a physical computer. In other words, virtual machines behave as separate computer systems.</a:t>
            </a:r>
          </a:p>
        </p:txBody>
      </p:sp>
      <p:sp>
        <p:nvSpPr>
          <p:cNvPr id="4" name="TextBox 3">
            <a:extLst>
              <a:ext uri="{FF2B5EF4-FFF2-40B4-BE49-F238E27FC236}">
                <a16:creationId xmlns:a16="http://schemas.microsoft.com/office/drawing/2014/main" id="{91F46093-EFC3-4220-BCD2-427849772DB7}"/>
              </a:ext>
            </a:extLst>
          </p:cNvPr>
          <p:cNvSpPr txBox="1"/>
          <p:nvPr/>
        </p:nvSpPr>
        <p:spPr>
          <a:xfrm>
            <a:off x="942983" y="3243469"/>
            <a:ext cx="9380460" cy="323165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400" dirty="0">
                <a:latin typeface="+mj-lt"/>
                <a:cs typeface="Times New Roman" panose="02020603050405020304" pitchFamily="18" charset="0"/>
              </a:rPr>
              <a:t>Types Of Virtual Machines</a:t>
            </a:r>
            <a:br>
              <a:rPr lang="en-US" sz="2400" u="sng" dirty="0">
                <a:latin typeface="Times New Roman" panose="02020603050405020304" pitchFamily="18" charset="0"/>
                <a:cs typeface="Times New Roman" panose="02020603050405020304" pitchFamily="18" charset="0"/>
              </a:rPr>
            </a:br>
            <a:br>
              <a:rPr lang="en-US" dirty="0">
                <a:latin typeface="+mj-lt"/>
                <a:cs typeface="Times New Roman" panose="02020603050405020304" pitchFamily="18" charset="0"/>
              </a:rPr>
            </a:br>
            <a:r>
              <a:rPr lang="en-US" dirty="0">
                <a:latin typeface="+mj-lt"/>
                <a:cs typeface="Times New Roman" panose="02020603050405020304" pitchFamily="18" charset="0"/>
              </a:rPr>
              <a:t>Process Virtual Machines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Execute computer programs in a platform-independent environment. It masks the information of the underlying hardware or operating system. This allows the program to be executed in the same fashion on any platform.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Example : JVM, .NET Core CLR etc.</a:t>
            </a:r>
          </a:p>
          <a:p>
            <a:endParaRPr lang="en-US" u="sng" dirty="0">
              <a:latin typeface="Times New Roman" panose="02020603050405020304" pitchFamily="18" charset="0"/>
              <a:cs typeface="Times New Roman" panose="02020603050405020304" pitchFamily="18" charset="0"/>
            </a:endParaRPr>
          </a:p>
          <a:p>
            <a:r>
              <a:rPr lang="en-US" dirty="0">
                <a:latin typeface="+mj-lt"/>
                <a:cs typeface="Times New Roman" panose="02020603050405020304" pitchFamily="18" charset="0"/>
              </a:rPr>
              <a:t>System Virtual Machines</a:t>
            </a:r>
          </a:p>
          <a:p>
            <a:r>
              <a:rPr lang="en-US" dirty="0">
                <a:latin typeface="Times New Roman" panose="02020603050405020304" pitchFamily="18" charset="0"/>
                <a:cs typeface="Times New Roman" panose="02020603050405020304" pitchFamily="18" charset="0"/>
              </a:rPr>
              <a:t>Support the sharing of a host computer’s physical resources between multiple virtual machines.  </a:t>
            </a:r>
          </a:p>
          <a:p>
            <a:r>
              <a:rPr lang="en-US" dirty="0">
                <a:latin typeface="Times New Roman" panose="02020603050405020304" pitchFamily="18" charset="0"/>
                <a:cs typeface="Times New Roman" panose="02020603050405020304" pitchFamily="18" charset="0"/>
              </a:rPr>
              <a:t>Example : Virtual Machines Created From VMware.</a:t>
            </a:r>
          </a:p>
        </p:txBody>
      </p:sp>
      <p:pic>
        <p:nvPicPr>
          <p:cNvPr id="6" name="Picture 5">
            <a:extLst>
              <a:ext uri="{FF2B5EF4-FFF2-40B4-BE49-F238E27FC236}">
                <a16:creationId xmlns:a16="http://schemas.microsoft.com/office/drawing/2014/main" id="{F3116D0C-E4D1-4B79-855D-91BCDEF5A860}"/>
              </a:ext>
            </a:extLst>
          </p:cNvPr>
          <p:cNvPicPr>
            <a:picLocks noChangeAspect="1"/>
          </p:cNvPicPr>
          <p:nvPr/>
        </p:nvPicPr>
        <p:blipFill>
          <a:blip r:embed="rId2"/>
          <a:stretch>
            <a:fillRect/>
          </a:stretch>
        </p:blipFill>
        <p:spPr>
          <a:xfrm>
            <a:off x="9260496" y="795132"/>
            <a:ext cx="1299408" cy="1034425"/>
          </a:xfrm>
          <a:prstGeom prst="rect">
            <a:avLst/>
          </a:prstGeom>
        </p:spPr>
      </p:pic>
      <p:sp>
        <p:nvSpPr>
          <p:cNvPr id="7" name="Title 1">
            <a:extLst>
              <a:ext uri="{FF2B5EF4-FFF2-40B4-BE49-F238E27FC236}">
                <a16:creationId xmlns:a16="http://schemas.microsoft.com/office/drawing/2014/main" id="{8E43F35A-2271-4CB3-8B19-900EF9DF6C6E}"/>
              </a:ext>
            </a:extLst>
          </p:cNvPr>
          <p:cNvSpPr txBox="1">
            <a:spLocks/>
          </p:cNvSpPr>
          <p:nvPr/>
        </p:nvSpPr>
        <p:spPr>
          <a:xfrm>
            <a:off x="885244" y="795132"/>
            <a:ext cx="8629817" cy="544664"/>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Virtual machines</a:t>
            </a:r>
          </a:p>
        </p:txBody>
      </p:sp>
    </p:spTree>
    <p:extLst>
      <p:ext uri="{BB962C8B-B14F-4D97-AF65-F5344CB8AC3E}">
        <p14:creationId xmlns:p14="http://schemas.microsoft.com/office/powerpoint/2010/main" val="4066437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A1BD8-7045-49B6-853A-6A2DF14F52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920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1D428-12AC-4BD2-889A-4944CD7A51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308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09392-9BCB-4290-84F0-CC53289759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946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Linux containers (Lxc)</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357518" cy="3693319"/>
          </a:xfrm>
          <a:prstGeom prst="rect">
            <a:avLst/>
          </a:prstGeom>
          <a:noFill/>
        </p:spPr>
        <p:txBody>
          <a:bodyPr wrap="square" rtlCol="0">
            <a:spAutoFit/>
          </a:bodyPr>
          <a:lstStyle/>
          <a:p>
            <a:r>
              <a:rPr lang="en-US" b="0" i="0" dirty="0">
                <a:solidFill>
                  <a:srgbClr val="111111"/>
                </a:solidFill>
                <a:effectLst/>
                <a:latin typeface="Times New Roman" panose="02020603050405020304" pitchFamily="18" charset="0"/>
                <a:cs typeface="Times New Roman" panose="02020603050405020304" pitchFamily="18" charset="0"/>
              </a:rPr>
              <a:t>LXC is a user space interface for the Linux kernel containment features. Through a powerful API and simple tools, it lets Linux users easily create and manage system or application containers.</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LXC containers are often considered as something in the middle between a chroot and a full fledged virtual machine. The goal of LXC is to create an environment as close as possible to a standard Linux installation but </a:t>
            </a:r>
            <a:r>
              <a:rPr lang="en-US" b="1" i="0" dirty="0">
                <a:solidFill>
                  <a:srgbClr val="111111"/>
                </a:solidFill>
                <a:effectLst/>
                <a:latin typeface="Times New Roman" panose="02020603050405020304" pitchFamily="18" charset="0"/>
                <a:cs typeface="Times New Roman" panose="02020603050405020304" pitchFamily="18" charset="0"/>
              </a:rPr>
              <a:t>without the need for a separate kernel</a:t>
            </a:r>
            <a:r>
              <a:rPr lang="en-US" b="0" i="0" dirty="0">
                <a:solidFill>
                  <a:srgbClr val="111111"/>
                </a:solidFill>
                <a:effectLst/>
                <a:latin typeface="Times New Roman" panose="02020603050405020304" pitchFamily="18" charset="0"/>
                <a:cs typeface="Times New Roman" panose="02020603050405020304" pitchFamily="18" charset="0"/>
              </a:rPr>
              <a:t>.</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Reference: </a:t>
            </a:r>
            <a:r>
              <a:rPr lang="en-US" b="0" i="0" dirty="0">
                <a:solidFill>
                  <a:srgbClr val="111111"/>
                </a:solidFill>
                <a:effectLst/>
                <a:latin typeface="Times New Roman" panose="02020603050405020304" pitchFamily="18" charset="0"/>
                <a:cs typeface="Times New Roman" panose="02020603050405020304" pitchFamily="18" charset="0"/>
                <a:hlinkClick r:id="rId4"/>
              </a:rPr>
              <a:t>https://linuxcontainers.org/lxc/introduction/</a:t>
            </a:r>
            <a:r>
              <a:rPr lang="en-US" b="0" i="0" dirty="0">
                <a:solidFill>
                  <a:srgbClr val="111111"/>
                </a:solidFill>
                <a:effectLst/>
                <a:latin typeface="Times New Roman" panose="02020603050405020304" pitchFamily="18" charset="0"/>
                <a:cs typeface="Times New Roman" panose="02020603050405020304" pitchFamily="18" charset="0"/>
              </a:rPr>
              <a:t> </a:t>
            </a:r>
            <a:br>
              <a:rPr lang="en-US" b="0" i="0" dirty="0">
                <a:solidFill>
                  <a:srgbClr val="111111"/>
                </a:solidFill>
                <a:effectLst/>
                <a:latin typeface="Times New Roman" panose="02020603050405020304" pitchFamily="18" charset="0"/>
                <a:cs typeface="Times New Roman" panose="02020603050405020304" pitchFamily="18" charset="0"/>
              </a:rPr>
            </a:br>
            <a:endParaRPr lang="en-US" b="0" i="0" dirty="0">
              <a:solidFill>
                <a:srgbClr val="11111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B3B0D3-971D-4445-BA38-C7321290F0FB}"/>
              </a:ext>
            </a:extLst>
          </p:cNvPr>
          <p:cNvPicPr>
            <a:picLocks noChangeAspect="1"/>
          </p:cNvPicPr>
          <p:nvPr/>
        </p:nvPicPr>
        <p:blipFill>
          <a:blip r:embed="rId5"/>
          <a:stretch>
            <a:fillRect/>
          </a:stretch>
        </p:blipFill>
        <p:spPr>
          <a:xfrm>
            <a:off x="6532273" y="795132"/>
            <a:ext cx="5174623" cy="3874367"/>
          </a:xfrm>
          <a:prstGeom prst="rect">
            <a:avLst/>
          </a:prstGeom>
        </p:spPr>
      </p:pic>
    </p:spTree>
    <p:extLst>
      <p:ext uri="{BB962C8B-B14F-4D97-AF65-F5344CB8AC3E}">
        <p14:creationId xmlns:p14="http://schemas.microsoft.com/office/powerpoint/2010/main" val="849019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177B9-15D9-48F5-884F-8CC4A1E3ECD9}"/>
              </a:ext>
            </a:extLst>
          </p:cNvPr>
          <p:cNvPicPr>
            <a:picLocks noChangeAspect="1"/>
          </p:cNvPicPr>
          <p:nvPr/>
        </p:nvPicPr>
        <p:blipFill>
          <a:blip r:embed="rId2"/>
          <a:stretch>
            <a:fillRect/>
          </a:stretch>
        </p:blipFill>
        <p:spPr>
          <a:xfrm>
            <a:off x="4316895" y="633412"/>
            <a:ext cx="7745896" cy="5591175"/>
          </a:xfrm>
          <a:prstGeom prst="rect">
            <a:avLst/>
          </a:prstGeom>
        </p:spPr>
      </p:pic>
      <p:sp>
        <p:nvSpPr>
          <p:cNvPr id="6" name="TextBox 5">
            <a:extLst>
              <a:ext uri="{FF2B5EF4-FFF2-40B4-BE49-F238E27FC236}">
                <a16:creationId xmlns:a16="http://schemas.microsoft.com/office/drawing/2014/main" id="{68F29EC5-0A58-4561-98F4-F108BE77806B}"/>
              </a:ext>
            </a:extLst>
          </p:cNvPr>
          <p:cNvSpPr txBox="1"/>
          <p:nvPr/>
        </p:nvSpPr>
        <p:spPr>
          <a:xfrm>
            <a:off x="619538" y="1099930"/>
            <a:ext cx="3697357"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Containers uses the same host machine’s kernel instead of using a </a:t>
            </a:r>
            <a:r>
              <a:rPr lang="en-US" b="1" dirty="0">
                <a:latin typeface="Times New Roman" panose="02020603050405020304" pitchFamily="18" charset="0"/>
                <a:cs typeface="Times New Roman" panose="02020603050405020304" pitchFamily="18" charset="0"/>
              </a:rPr>
              <a:t>separate kernel </a:t>
            </a:r>
            <a:r>
              <a:rPr lang="en-US" dirty="0">
                <a:latin typeface="Times New Roman" panose="02020603050405020304" pitchFamily="18" charset="0"/>
                <a:cs typeface="Times New Roman" panose="02020603050405020304" pitchFamily="18" charset="0"/>
              </a:rPr>
              <a:t>but they have separate file systems.</a:t>
            </a:r>
          </a:p>
        </p:txBody>
      </p:sp>
    </p:spTree>
    <p:extLst>
      <p:ext uri="{BB962C8B-B14F-4D97-AF65-F5344CB8AC3E}">
        <p14:creationId xmlns:p14="http://schemas.microsoft.com/office/powerpoint/2010/main" val="399917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2BB4A2-B2B0-4220-804E-B14133CBA16C}"/>
              </a:ext>
            </a:extLst>
          </p:cNvPr>
          <p:cNvPicPr>
            <a:picLocks noChangeAspect="1"/>
          </p:cNvPicPr>
          <p:nvPr/>
        </p:nvPicPr>
        <p:blipFill>
          <a:blip r:embed="rId2"/>
          <a:stretch>
            <a:fillRect/>
          </a:stretch>
        </p:blipFill>
        <p:spPr>
          <a:xfrm>
            <a:off x="-1" y="0"/>
            <a:ext cx="12284765" cy="6858000"/>
          </a:xfrm>
          <a:prstGeom prst="rect">
            <a:avLst/>
          </a:prstGeom>
        </p:spPr>
      </p:pic>
    </p:spTree>
    <p:extLst>
      <p:ext uri="{BB962C8B-B14F-4D97-AF65-F5344CB8AC3E}">
        <p14:creationId xmlns:p14="http://schemas.microsoft.com/office/powerpoint/2010/main" val="852062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B3540-F250-4C4C-9B5F-47D1434AC34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499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331305" y="734796"/>
            <a:ext cx="5979381" cy="544664"/>
          </a:xfrm>
        </p:spPr>
        <p:txBody>
          <a:bodyPr>
            <a:noAutofit/>
          </a:bodyPr>
          <a:lstStyle/>
          <a:p>
            <a:r>
              <a:rPr lang="en-US" sz="3200" dirty="0"/>
              <a:t>Introduction to docker</a:t>
            </a:r>
          </a:p>
        </p:txBody>
      </p:sp>
      <p:sp>
        <p:nvSpPr>
          <p:cNvPr id="6" name="Title 1">
            <a:extLst>
              <a:ext uri="{FF2B5EF4-FFF2-40B4-BE49-F238E27FC236}">
                <a16:creationId xmlns:a16="http://schemas.microsoft.com/office/drawing/2014/main" id="{CF3274B0-89BA-485D-AFF7-DC2483F7D88B}"/>
              </a:ext>
            </a:extLst>
          </p:cNvPr>
          <p:cNvSpPr txBox="1">
            <a:spLocks/>
          </p:cNvSpPr>
          <p:nvPr/>
        </p:nvSpPr>
        <p:spPr>
          <a:xfrm>
            <a:off x="477079" y="1356482"/>
            <a:ext cx="1235104" cy="40021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cs typeface="Times New Roman" panose="02020603050405020304" pitchFamily="18" charset="0"/>
              </a:rPr>
              <a:t>Topics</a:t>
            </a:r>
          </a:p>
        </p:txBody>
      </p:sp>
      <p:sp>
        <p:nvSpPr>
          <p:cNvPr id="7" name="TextBox 6">
            <a:extLst>
              <a:ext uri="{FF2B5EF4-FFF2-40B4-BE49-F238E27FC236}">
                <a16:creationId xmlns:a16="http://schemas.microsoft.com/office/drawing/2014/main" id="{2D921CF6-14BD-4E77-ABEA-0572668FCD83}"/>
              </a:ext>
            </a:extLst>
          </p:cNvPr>
          <p:cNvSpPr txBox="1"/>
          <p:nvPr/>
        </p:nvSpPr>
        <p:spPr>
          <a:xfrm>
            <a:off x="677668" y="1645055"/>
            <a:ext cx="7049912" cy="4939814"/>
          </a:xfrm>
          <a:prstGeom prst="rect">
            <a:avLst/>
          </a:prstGeom>
          <a:noFill/>
        </p:spPr>
        <p:txBody>
          <a:bodyPr wrap="square" rtlCol="0">
            <a:spAutoFit/>
          </a:bodyPr>
          <a:lstStyle/>
          <a:p>
            <a:pPr marL="285750" indent="-285750">
              <a:buFont typeface="Wingdings" panose="05000000000000000000" pitchFamily="2" charset="2"/>
              <a:buChar char="§"/>
            </a:pPr>
            <a:endParaRPr lang="en-US" sz="15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Hypervisors.</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Virtualization.</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Virtual Machines </a:t>
            </a:r>
            <a:r>
              <a:rPr lang="en-US" sz="15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 Containers </a:t>
            </a:r>
            <a:r>
              <a:rPr lang="en-US" sz="15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 Serverless Computing. </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LXC.</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VMs </a:t>
            </a:r>
            <a:r>
              <a:rPr lang="en-US" sz="15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 LXC </a:t>
            </a:r>
            <a:r>
              <a:rPr lang="en-US" sz="15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 Application Containers.</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Introduction To Docker.</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Why Containers? Problems That Containerization Solves. </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Microservices.</a:t>
            </a:r>
          </a:p>
          <a:p>
            <a:pPr marL="285750" indent="-285750">
              <a:buFont typeface="Wingdings" panose="05000000000000000000" pitchFamily="2" charset="2"/>
              <a:buChar char="§"/>
            </a:pPr>
            <a:r>
              <a:rPr lang="en-US" sz="1500" b="1" dirty="0">
                <a:solidFill>
                  <a:schemeClr val="tx1">
                    <a:lumMod val="75000"/>
                    <a:lumOff val="25000"/>
                  </a:schemeClr>
                </a:solidFill>
                <a:latin typeface="Times New Roman" panose="02020603050405020304" pitchFamily="18" charset="0"/>
                <a:cs typeface="Times New Roman" panose="02020603050405020304" pitchFamily="18" charset="0"/>
              </a:rPr>
              <a:t>Practical Implementation I </a:t>
            </a: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(Container Operations, States, And Basic Commands).</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Custom Images (Export\Import Tarball, Commit, And Dockerfile).</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Layered Architecture.</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Multi-stage Builds.</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Port Mapping.</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Volumes.</a:t>
            </a:r>
          </a:p>
          <a:p>
            <a:pPr marL="285750" indent="-285750">
              <a:buFont typeface="Wingdings" panose="05000000000000000000" pitchFamily="2" charset="2"/>
              <a:buChar char="§"/>
            </a:pPr>
            <a:r>
              <a:rPr lang="en-US" sz="1500" b="1" dirty="0">
                <a:solidFill>
                  <a:schemeClr val="tx1">
                    <a:lumMod val="75000"/>
                    <a:lumOff val="25000"/>
                  </a:schemeClr>
                </a:solidFill>
                <a:latin typeface="Times New Roman" panose="02020603050405020304" pitchFamily="18" charset="0"/>
                <a:cs typeface="Times New Roman" panose="02020603050405020304" pitchFamily="18" charset="0"/>
              </a:rPr>
              <a:t>Practical Implementation II </a:t>
            </a: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(Image Operations, Volumes, And Port Mapping).</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Deep Dive In Docker Networking (Bridge, Host, And None).</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Docker Compose.</a:t>
            </a:r>
          </a:p>
          <a:p>
            <a:pPr marL="285750" indent="-285750">
              <a:buFont typeface="Wingdings" panose="05000000000000000000" pitchFamily="2" charset="2"/>
              <a:buChar char="§"/>
            </a:pPr>
            <a:r>
              <a:rPr lang="en-US" sz="1500" b="1" dirty="0">
                <a:solidFill>
                  <a:schemeClr val="tx1">
                    <a:lumMod val="75000"/>
                    <a:lumOff val="25000"/>
                  </a:schemeClr>
                </a:solidFill>
                <a:latin typeface="Times New Roman" panose="02020603050405020304" pitchFamily="18" charset="0"/>
                <a:cs typeface="Times New Roman" panose="02020603050405020304" pitchFamily="18" charset="0"/>
              </a:rPr>
              <a:t>Practical Implementation III </a:t>
            </a: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(Docker Networking).</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Best Practices.</a:t>
            </a:r>
          </a:p>
          <a:p>
            <a:pPr marL="285750" indent="-285750">
              <a:buFont typeface="Wingdings" panose="05000000000000000000" pitchFamily="2" charset="2"/>
              <a:buChar char="§"/>
            </a:pPr>
            <a:r>
              <a:rPr lang="en-US" sz="1500" dirty="0">
                <a:solidFill>
                  <a:schemeClr val="tx1">
                    <a:lumMod val="75000"/>
                    <a:lumOff val="25000"/>
                  </a:schemeClr>
                </a:solidFill>
                <a:latin typeface="Times New Roman" panose="02020603050405020304" pitchFamily="18" charset="0"/>
                <a:cs typeface="Times New Roman" panose="02020603050405020304" pitchFamily="18" charset="0"/>
              </a:rPr>
              <a:t>What’s Next? (Kubernetes, Ansible, GitHub Actions, Jenkins etc.).</a:t>
            </a:r>
          </a:p>
        </p:txBody>
      </p:sp>
      <p:pic>
        <p:nvPicPr>
          <p:cNvPr id="19" name="Picture 18">
            <a:extLst>
              <a:ext uri="{FF2B5EF4-FFF2-40B4-BE49-F238E27FC236}">
                <a16:creationId xmlns:a16="http://schemas.microsoft.com/office/drawing/2014/main" id="{B049E97E-DB16-44F5-84FC-44520E27F72C}"/>
              </a:ext>
            </a:extLst>
          </p:cNvPr>
          <p:cNvPicPr>
            <a:picLocks noChangeAspect="1"/>
          </p:cNvPicPr>
          <p:nvPr/>
        </p:nvPicPr>
        <p:blipFill>
          <a:blip r:embed="rId2"/>
          <a:stretch>
            <a:fillRect/>
          </a:stretch>
        </p:blipFill>
        <p:spPr>
          <a:xfrm>
            <a:off x="8242851" y="650019"/>
            <a:ext cx="3472070" cy="1736035"/>
          </a:xfrm>
          <a:prstGeom prst="rect">
            <a:avLst/>
          </a:prstGeom>
        </p:spPr>
      </p:pic>
      <p:pic>
        <p:nvPicPr>
          <p:cNvPr id="21" name="Picture 20">
            <a:extLst>
              <a:ext uri="{FF2B5EF4-FFF2-40B4-BE49-F238E27FC236}">
                <a16:creationId xmlns:a16="http://schemas.microsoft.com/office/drawing/2014/main" id="{7F9A2F33-0ECA-47EF-9A59-F93F7311C9E8}"/>
              </a:ext>
            </a:extLst>
          </p:cNvPr>
          <p:cNvPicPr>
            <a:picLocks noChangeAspect="1"/>
          </p:cNvPicPr>
          <p:nvPr/>
        </p:nvPicPr>
        <p:blipFill>
          <a:blip r:embed="rId3"/>
          <a:stretch>
            <a:fillRect/>
          </a:stretch>
        </p:blipFill>
        <p:spPr>
          <a:xfrm>
            <a:off x="6419617" y="650019"/>
            <a:ext cx="1823234" cy="1736035"/>
          </a:xfrm>
          <a:prstGeom prst="rect">
            <a:avLst/>
          </a:prstGeom>
        </p:spPr>
      </p:pic>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0262" y="2470831"/>
            <a:ext cx="1908651" cy="1603267"/>
          </a:xfrm>
          <a:prstGeom prst="rect">
            <a:avLst/>
          </a:prstGeom>
        </p:spPr>
      </p:pic>
      <p:pic>
        <p:nvPicPr>
          <p:cNvPr id="29" name="Picture 28">
            <a:extLst>
              <a:ext uri="{FF2B5EF4-FFF2-40B4-BE49-F238E27FC236}">
                <a16:creationId xmlns:a16="http://schemas.microsoft.com/office/drawing/2014/main" id="{2C76F140-1980-4DBC-9C08-17C1E4EDFDC3}"/>
              </a:ext>
            </a:extLst>
          </p:cNvPr>
          <p:cNvPicPr>
            <a:picLocks noChangeAspect="1"/>
          </p:cNvPicPr>
          <p:nvPr/>
        </p:nvPicPr>
        <p:blipFill>
          <a:blip r:embed="rId6"/>
          <a:stretch>
            <a:fillRect/>
          </a:stretch>
        </p:blipFill>
        <p:spPr>
          <a:xfrm>
            <a:off x="8707728" y="4324003"/>
            <a:ext cx="1643605" cy="1637760"/>
          </a:xfrm>
          <a:prstGeom prst="rect">
            <a:avLst/>
          </a:prstGeom>
        </p:spPr>
      </p:pic>
      <p:sp>
        <p:nvSpPr>
          <p:cNvPr id="30" name="TextBox 29">
            <a:extLst>
              <a:ext uri="{FF2B5EF4-FFF2-40B4-BE49-F238E27FC236}">
                <a16:creationId xmlns:a16="http://schemas.microsoft.com/office/drawing/2014/main" id="{385449E0-744B-4196-8CBE-317F1DDAB434}"/>
              </a:ext>
            </a:extLst>
          </p:cNvPr>
          <p:cNvSpPr txBox="1"/>
          <p:nvPr/>
        </p:nvSpPr>
        <p:spPr>
          <a:xfrm>
            <a:off x="7067574" y="6049893"/>
            <a:ext cx="4923912" cy="646331"/>
          </a:xfrm>
          <a:prstGeom prst="rect">
            <a:avLst/>
          </a:prstGeom>
          <a:noFill/>
        </p:spPr>
        <p:txBody>
          <a:bodyPr wrap="none" rtlCol="0">
            <a:spAutoFit/>
          </a:bodyPr>
          <a:lstStyle/>
          <a:p>
            <a:r>
              <a:rPr lang="en-US" dirty="0">
                <a:solidFill>
                  <a:schemeClr val="tx1">
                    <a:lumMod val="65000"/>
                    <a:lumOff val="35000"/>
                  </a:schemeClr>
                </a:solidFill>
                <a:latin typeface="Times New Roman" panose="02020603050405020304" pitchFamily="18" charset="0"/>
                <a:cs typeface="Times New Roman" panose="02020603050405020304" pitchFamily="18" charset="0"/>
              </a:rPr>
              <a:t>                         Tashik Moin Sheikh</a:t>
            </a:r>
            <a:br>
              <a:rPr lang="en-US" dirty="0">
                <a:solidFill>
                  <a:schemeClr val="tx1">
                    <a:lumMod val="65000"/>
                    <a:lumOff val="35000"/>
                  </a:schemeClr>
                </a:solidFill>
                <a:latin typeface="Times New Roman" panose="02020603050405020304" pitchFamily="18" charset="0"/>
                <a:cs typeface="Times New Roman" panose="02020603050405020304" pitchFamily="18" charset="0"/>
              </a:rPr>
            </a:br>
            <a:r>
              <a:rPr lang="en-US" dirty="0">
                <a:solidFill>
                  <a:schemeClr val="tx1">
                    <a:lumMod val="65000"/>
                    <a:lumOff val="35000"/>
                  </a:schemeClr>
                </a:solidFill>
                <a:latin typeface="Times New Roman" panose="02020603050405020304" pitchFamily="18" charset="0"/>
                <a:cs typeface="Times New Roman" panose="02020603050405020304" pitchFamily="18" charset="0"/>
              </a:rPr>
              <a:t>Microsoft Gold Ambassador | MCT | MCSA | MCP</a:t>
            </a:r>
          </a:p>
        </p:txBody>
      </p:sp>
      <p:pic>
        <p:nvPicPr>
          <p:cNvPr id="36" name="Picture 35">
            <a:extLst>
              <a:ext uri="{FF2B5EF4-FFF2-40B4-BE49-F238E27FC236}">
                <a16:creationId xmlns:a16="http://schemas.microsoft.com/office/drawing/2014/main" id="{D0CB7633-B6B5-49B5-B05B-C59DF5ED264F}"/>
              </a:ext>
            </a:extLst>
          </p:cNvPr>
          <p:cNvPicPr>
            <a:picLocks noChangeAspect="1"/>
          </p:cNvPicPr>
          <p:nvPr/>
        </p:nvPicPr>
        <p:blipFill>
          <a:blip r:embed="rId7"/>
          <a:stretch>
            <a:fillRect/>
          </a:stretch>
        </p:blipFill>
        <p:spPr>
          <a:xfrm>
            <a:off x="7507356" y="2405077"/>
            <a:ext cx="1470990" cy="1603267"/>
          </a:xfrm>
          <a:prstGeom prst="rect">
            <a:avLst/>
          </a:prstGeom>
        </p:spPr>
      </p:pic>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8787FE-8C70-4BEC-9F74-2D07125E5BD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10400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B59BF-225A-4C41-958E-E874ECA1F3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57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50BAB-23AB-4752-B7FC-E582E6DB3BDD}"/>
              </a:ext>
            </a:extLst>
          </p:cNvPr>
          <p:cNvSpPr txBox="1"/>
          <p:nvPr/>
        </p:nvSpPr>
        <p:spPr>
          <a:xfrm>
            <a:off x="901149" y="755910"/>
            <a:ext cx="7553739" cy="5786199"/>
          </a:xfrm>
          <a:prstGeom prst="rect">
            <a:avLst/>
          </a:prstGeom>
          <a:noFill/>
        </p:spPr>
        <p:txBody>
          <a:bodyPr wrap="square" rtlCol="0">
            <a:spAutoFit/>
          </a:bodyPr>
          <a:lstStyle/>
          <a:p>
            <a:br>
              <a:rPr lang="en-US" b="1"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Virtual Machines </a:t>
            </a: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Heavy</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Fixed memory, and CPU cores for each GuestOS (Non-sharable).</a:t>
            </a:r>
            <a:br>
              <a:rPr lang="en-US" sz="16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rPr>
              <a:t>LXC using LXD REST API Interface</a:t>
            </a: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Lightweight than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LXD API to make LXC containers.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can use entire hardware resources together (Memory, and CPU cores).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We can also limit memory, and CPU core just like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Nested LXC containers are possible.</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uses the same host OS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LXC containers are used for running multiple applications in an isolated environment.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Fast than VMs.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How to make an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2"/>
              </a:rPr>
              <a:t>https://www.youtube.com/watch?v=CWmkSj_B-wo</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More on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3"/>
              </a:rPr>
              <a:t>https://www.upguard.com/blog/docker-vs-lxc</a:t>
            </a:r>
            <a:br>
              <a:rPr lang="en-US" sz="15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Application Containers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lightweight than LXC.</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same host machine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Docker containers(Application containers) are made for running single application per container.</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No need to worry about RAM, Space, CPU and other resource allocations for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contaienrs</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Fast than LXC.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097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6C4F7-C65B-4908-AAB3-0CDDCD665C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1877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91718-DD1B-4495-9878-D503EA9228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3508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docker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741830" cy="1754326"/>
          </a:xfrm>
          <a:prstGeom prst="rect">
            <a:avLst/>
          </a:prstGeom>
          <a:noFill/>
        </p:spPr>
        <p:txBody>
          <a:bodyPr wrap="square" rtlCol="0">
            <a:spAutoFit/>
          </a:bodyPr>
          <a:lstStyle/>
          <a:p>
            <a:r>
              <a:rPr lang="en-US" b="0" i="0" dirty="0">
                <a:solidFill>
                  <a:srgbClr val="4D5156"/>
                </a:solidFill>
                <a:effectLst/>
                <a:latin typeface="Times New Roman" panose="02020603050405020304" pitchFamily="18" charset="0"/>
                <a:cs typeface="Times New Roman" panose="02020603050405020304" pitchFamily="18" charset="0"/>
              </a:rPr>
              <a:t>Docker is a set of platform as a service products that use OS-level </a:t>
            </a:r>
            <a:r>
              <a:rPr lang="en-US" b="1" i="0" dirty="0">
                <a:solidFill>
                  <a:srgbClr val="4D5156"/>
                </a:solidFill>
                <a:effectLst/>
                <a:latin typeface="Times New Roman" panose="02020603050405020304" pitchFamily="18" charset="0"/>
                <a:cs typeface="Times New Roman" panose="02020603050405020304" pitchFamily="18" charset="0"/>
              </a:rPr>
              <a:t>virtualization</a:t>
            </a:r>
            <a:r>
              <a:rPr lang="en-US" b="0" i="0" dirty="0">
                <a:solidFill>
                  <a:srgbClr val="4D5156"/>
                </a:solidFill>
                <a:effectLst/>
                <a:latin typeface="Times New Roman" panose="02020603050405020304" pitchFamily="18" charset="0"/>
                <a:cs typeface="Times New Roman" panose="02020603050405020304" pitchFamily="18" charset="0"/>
              </a:rPr>
              <a:t> to deliver software in packages called </a:t>
            </a:r>
            <a:r>
              <a:rPr lang="en-US" b="1" i="0" dirty="0">
                <a:solidFill>
                  <a:srgbClr val="4D5156"/>
                </a:solidFill>
                <a:effectLst/>
                <a:latin typeface="Times New Roman" panose="02020603050405020304" pitchFamily="18" charset="0"/>
                <a:cs typeface="Times New Roman" panose="02020603050405020304" pitchFamily="18" charset="0"/>
              </a:rPr>
              <a:t>containers</a:t>
            </a:r>
            <a:r>
              <a:rPr lang="en-US" b="0" i="0" dirty="0">
                <a:solidFill>
                  <a:srgbClr val="4D5156"/>
                </a:solidFill>
                <a:effectLst/>
                <a:latin typeface="Times New Roman" panose="02020603050405020304" pitchFamily="18" charset="0"/>
                <a:cs typeface="Times New Roman" panose="02020603050405020304" pitchFamily="18" charset="0"/>
              </a:rPr>
              <a:t>. Containers are isolated from one another and bundle their own software, libraries and configuration files; they can communicate with each other through well-defined channels. – Wikipedia.</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49D7ED-287A-44CB-8890-4E172D3D12B3}"/>
              </a:ext>
            </a:extLst>
          </p:cNvPr>
          <p:cNvPicPr>
            <a:picLocks noChangeAspect="1"/>
          </p:cNvPicPr>
          <p:nvPr/>
        </p:nvPicPr>
        <p:blipFill>
          <a:blip r:embed="rId4"/>
          <a:stretch>
            <a:fillRect/>
          </a:stretch>
        </p:blipFill>
        <p:spPr>
          <a:xfrm>
            <a:off x="8306705" y="1067464"/>
            <a:ext cx="2352593" cy="2940741"/>
          </a:xfrm>
          <a:prstGeom prst="rect">
            <a:avLst/>
          </a:prstGeom>
        </p:spPr>
      </p:pic>
      <p:pic>
        <p:nvPicPr>
          <p:cNvPr id="9" name="Picture 8">
            <a:extLst>
              <a:ext uri="{FF2B5EF4-FFF2-40B4-BE49-F238E27FC236}">
                <a16:creationId xmlns:a16="http://schemas.microsoft.com/office/drawing/2014/main" id="{46A59CBE-8F01-462D-9F6A-8AA1C7152FE0}"/>
              </a:ext>
            </a:extLst>
          </p:cNvPr>
          <p:cNvPicPr>
            <a:picLocks noChangeAspect="1"/>
          </p:cNvPicPr>
          <p:nvPr/>
        </p:nvPicPr>
        <p:blipFill>
          <a:blip r:embed="rId5"/>
          <a:stretch>
            <a:fillRect/>
          </a:stretch>
        </p:blipFill>
        <p:spPr>
          <a:xfrm>
            <a:off x="2399620" y="3596362"/>
            <a:ext cx="2950628" cy="2950628"/>
          </a:xfrm>
          <a:prstGeom prst="rect">
            <a:avLst/>
          </a:prstGeom>
        </p:spPr>
      </p:pic>
    </p:spTree>
    <p:extLst>
      <p:ext uri="{BB962C8B-B14F-4D97-AF65-F5344CB8AC3E}">
        <p14:creationId xmlns:p14="http://schemas.microsoft.com/office/powerpoint/2010/main" val="2793406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6303B1-DF37-43AD-9988-2A729C7E10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8882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BAA2E-01DF-488A-87A8-274409CBE2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395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2932D-EF5E-4ECD-8494-D5176CBC49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1189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70F59-1FCD-4C41-AA16-7B9C08F797F3}"/>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140CD70-3B07-4CC0-B1B2-50F3B8CE88CB}"/>
              </a:ext>
            </a:extLst>
          </p:cNvPr>
          <p:cNvCxnSpPr/>
          <p:nvPr/>
        </p:nvCxnSpPr>
        <p:spPr>
          <a:xfrm flipH="1">
            <a:off x="3260035" y="1152939"/>
            <a:ext cx="1417982"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EEF849-9B42-4FF9-9DB2-E2FE21838139}"/>
              </a:ext>
            </a:extLst>
          </p:cNvPr>
          <p:cNvSpPr txBox="1"/>
          <p:nvPr/>
        </p:nvSpPr>
        <p:spPr>
          <a:xfrm>
            <a:off x="6520069" y="2186609"/>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216317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Hypervisor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092474" cy="1754326"/>
          </a:xfrm>
          <a:prstGeom prst="rect">
            <a:avLst/>
          </a:prstGeom>
          <a:noFill/>
        </p:spPr>
        <p:txBody>
          <a:bodyPr wrap="square" rtlCol="0">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also known as a virtual machine monitor or VMM, is software that creates and runs virtual machines (VMs). 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allows one host computer to support multiple guest VMs by virtually sharing its resources, such as memory and processing.</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A5A1EC4D-E8DD-4E63-8101-74CA947677CA}"/>
              </a:ext>
            </a:extLst>
          </p:cNvPr>
          <p:cNvPicPr>
            <a:picLocks noChangeAspect="1"/>
          </p:cNvPicPr>
          <p:nvPr/>
        </p:nvPicPr>
        <p:blipFill>
          <a:blip r:embed="rId4"/>
          <a:stretch>
            <a:fillRect/>
          </a:stretch>
        </p:blipFill>
        <p:spPr>
          <a:xfrm>
            <a:off x="885244" y="3362609"/>
            <a:ext cx="6589970" cy="3495391"/>
          </a:xfrm>
          <a:prstGeom prst="rect">
            <a:avLst/>
          </a:prstGeom>
        </p:spPr>
      </p:pic>
    </p:spTree>
    <p:extLst>
      <p:ext uri="{BB962C8B-B14F-4D97-AF65-F5344CB8AC3E}">
        <p14:creationId xmlns:p14="http://schemas.microsoft.com/office/powerpoint/2010/main" val="403725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9FD1C-82E0-4BAE-A101-13274428FC28}"/>
              </a:ext>
            </a:extLst>
          </p:cNvPr>
          <p:cNvPicPr>
            <a:picLocks noChangeAspect="1"/>
          </p:cNvPicPr>
          <p:nvPr/>
        </p:nvPicPr>
        <p:blipFill>
          <a:blip r:embed="rId2"/>
          <a:stretch>
            <a:fillRect/>
          </a:stretch>
        </p:blipFill>
        <p:spPr>
          <a:xfrm>
            <a:off x="0" y="1"/>
            <a:ext cx="12192000" cy="6858000"/>
          </a:xfrm>
          <a:prstGeom prst="rect">
            <a:avLst/>
          </a:prstGeom>
        </p:spPr>
      </p:pic>
      <p:cxnSp>
        <p:nvCxnSpPr>
          <p:cNvPr id="6" name="Straight Arrow Connector 5">
            <a:extLst>
              <a:ext uri="{FF2B5EF4-FFF2-40B4-BE49-F238E27FC236}">
                <a16:creationId xmlns:a16="http://schemas.microsoft.com/office/drawing/2014/main" id="{8D705ABB-C713-4374-9317-5FCE5DFE10B2}"/>
              </a:ext>
            </a:extLst>
          </p:cNvPr>
          <p:cNvCxnSpPr/>
          <p:nvPr/>
        </p:nvCxnSpPr>
        <p:spPr>
          <a:xfrm flipH="1">
            <a:off x="2491409" y="1537252"/>
            <a:ext cx="1391478"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BF0B00-5902-4440-A503-948FE8554B1E}"/>
              </a:ext>
            </a:extLst>
          </p:cNvPr>
          <p:cNvSpPr txBox="1"/>
          <p:nvPr/>
        </p:nvSpPr>
        <p:spPr>
          <a:xfrm>
            <a:off x="8666921" y="89092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324612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9267C-E98A-4EF4-84EB-D7D5A8CA9E13}"/>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EA3DECED-20A1-47DD-9AF1-26689FFA0E91}"/>
              </a:ext>
            </a:extLst>
          </p:cNvPr>
          <p:cNvSpPr txBox="1"/>
          <p:nvPr/>
        </p:nvSpPr>
        <p:spPr>
          <a:xfrm>
            <a:off x="6281530" y="662609"/>
            <a:ext cx="3048000"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Gives information about containers, version, driver, filesystem etc.</a:t>
            </a:r>
          </a:p>
        </p:txBody>
      </p:sp>
    </p:spTree>
    <p:extLst>
      <p:ext uri="{BB962C8B-B14F-4D97-AF65-F5344CB8AC3E}">
        <p14:creationId xmlns:p14="http://schemas.microsoft.com/office/powerpoint/2010/main" val="3572836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3B475-481D-4A56-9AC9-834C84470FB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40B67E7-ADE2-4D4C-B283-A02CCDF90E65}"/>
              </a:ext>
            </a:extLst>
          </p:cNvPr>
          <p:cNvSpPr txBox="1"/>
          <p:nvPr/>
        </p:nvSpPr>
        <p:spPr>
          <a:xfrm>
            <a:off x="8057321" y="86139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Lists total images available at host machine.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039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640FF-7239-4FE6-9956-50AA3D91E9CC}"/>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EBA34E5-5DC6-40AE-9CFB-5DD8A595ED31}"/>
              </a:ext>
            </a:extLst>
          </p:cNvPr>
          <p:cNvSpPr txBox="1"/>
          <p:nvPr/>
        </p:nvSpPr>
        <p:spPr>
          <a:xfrm>
            <a:off x="7421217" y="2478156"/>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containers having state stop.</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457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8199D-6AA2-4245-BF4A-4B16136A59F1}"/>
              </a:ext>
            </a:extLst>
          </p:cNvPr>
          <p:cNvPicPr>
            <a:picLocks noChangeAspect="1"/>
          </p:cNvPicPr>
          <p:nvPr/>
        </p:nvPicPr>
        <p:blipFill>
          <a:blip r:embed="rId2"/>
          <a:stretch>
            <a:fillRect/>
          </a:stretch>
        </p:blipFill>
        <p:spPr>
          <a:xfrm>
            <a:off x="0" y="0"/>
            <a:ext cx="12192000" cy="5327374"/>
          </a:xfrm>
          <a:prstGeom prst="rect">
            <a:avLst/>
          </a:prstGeom>
        </p:spPr>
      </p:pic>
      <p:pic>
        <p:nvPicPr>
          <p:cNvPr id="4" name="Picture 3">
            <a:extLst>
              <a:ext uri="{FF2B5EF4-FFF2-40B4-BE49-F238E27FC236}">
                <a16:creationId xmlns:a16="http://schemas.microsoft.com/office/drawing/2014/main" id="{2A108D6B-E3CB-4923-A65E-8957A83EDF11}"/>
              </a:ext>
            </a:extLst>
          </p:cNvPr>
          <p:cNvPicPr>
            <a:picLocks noChangeAspect="1"/>
          </p:cNvPicPr>
          <p:nvPr/>
        </p:nvPicPr>
        <p:blipFill>
          <a:blip r:embed="rId3"/>
          <a:stretch>
            <a:fillRect/>
          </a:stretch>
        </p:blipFill>
        <p:spPr>
          <a:xfrm>
            <a:off x="0" y="5327374"/>
            <a:ext cx="12192000" cy="1543050"/>
          </a:xfrm>
          <a:prstGeom prst="rect">
            <a:avLst/>
          </a:prstGeom>
        </p:spPr>
      </p:pic>
      <p:sp>
        <p:nvSpPr>
          <p:cNvPr id="6" name="TextBox 5">
            <a:extLst>
              <a:ext uri="{FF2B5EF4-FFF2-40B4-BE49-F238E27FC236}">
                <a16:creationId xmlns:a16="http://schemas.microsoft.com/office/drawing/2014/main" id="{130894A7-5DB7-4BE9-BFD7-AE178433F3AE}"/>
              </a:ext>
            </a:extLst>
          </p:cNvPr>
          <p:cNvSpPr txBox="1"/>
          <p:nvPr/>
        </p:nvSpPr>
        <p:spPr>
          <a:xfrm>
            <a:off x="8468139" y="503582"/>
            <a:ext cx="30480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images.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256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B14A5-45E2-4965-A9D7-1BD8AF2C0E3E}"/>
              </a:ext>
            </a:extLst>
          </p:cNvPr>
          <p:cNvPicPr>
            <a:picLocks noChangeAspect="1"/>
          </p:cNvPicPr>
          <p:nvPr/>
        </p:nvPicPr>
        <p:blipFill>
          <a:blip r:embed="rId2"/>
          <a:stretch>
            <a:fillRect/>
          </a:stretch>
        </p:blipFill>
        <p:spPr>
          <a:xfrm>
            <a:off x="0" y="0"/>
            <a:ext cx="12191999" cy="6857999"/>
          </a:xfrm>
          <a:prstGeom prst="rect">
            <a:avLst/>
          </a:prstGeom>
        </p:spPr>
      </p:pic>
      <p:sp>
        <p:nvSpPr>
          <p:cNvPr id="4" name="TextBox 3">
            <a:extLst>
              <a:ext uri="{FF2B5EF4-FFF2-40B4-BE49-F238E27FC236}">
                <a16:creationId xmlns:a16="http://schemas.microsoft.com/office/drawing/2014/main" id="{B0B57973-4D77-47D0-8202-F0928DBAE142}"/>
              </a:ext>
            </a:extLst>
          </p:cNvPr>
          <p:cNvSpPr txBox="1"/>
          <p:nvPr/>
        </p:nvSpPr>
        <p:spPr>
          <a:xfrm>
            <a:off x="6639339" y="1789043"/>
            <a:ext cx="380337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Stops the running container.</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64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C6223-C2C3-4574-965E-11353D4F363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7471AAE-7C55-40D8-91FE-87B7BC1AC41D}"/>
              </a:ext>
            </a:extLst>
          </p:cNvPr>
          <p:cNvSpPr txBox="1"/>
          <p:nvPr/>
        </p:nvSpPr>
        <p:spPr>
          <a:xfrm>
            <a:off x="6718852" y="3631096"/>
            <a:ext cx="453224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container having any id/name __.</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445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15B-DFF8-46F2-A42E-BEB4198B0670}"/>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189214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CB280-8ADC-4099-B1F7-97E9F9DF9F18}"/>
              </a:ext>
            </a:extLst>
          </p:cNvPr>
          <p:cNvPicPr>
            <a:picLocks noChangeAspect="1"/>
          </p:cNvPicPr>
          <p:nvPr/>
        </p:nvPicPr>
        <p:blipFill>
          <a:blip r:embed="rId2"/>
          <a:stretch>
            <a:fillRect/>
          </a:stretch>
        </p:blipFill>
        <p:spPr>
          <a:xfrm>
            <a:off x="1" y="0"/>
            <a:ext cx="12191999" cy="2809461"/>
          </a:xfrm>
          <a:prstGeom prst="rect">
            <a:avLst/>
          </a:prstGeom>
        </p:spPr>
      </p:pic>
      <p:pic>
        <p:nvPicPr>
          <p:cNvPr id="4" name="Picture 3">
            <a:extLst>
              <a:ext uri="{FF2B5EF4-FFF2-40B4-BE49-F238E27FC236}">
                <a16:creationId xmlns:a16="http://schemas.microsoft.com/office/drawing/2014/main" id="{33F0D19D-BD51-47ED-BD68-ECAE209BBD15}"/>
              </a:ext>
            </a:extLst>
          </p:cNvPr>
          <p:cNvPicPr>
            <a:picLocks noChangeAspect="1"/>
          </p:cNvPicPr>
          <p:nvPr/>
        </p:nvPicPr>
        <p:blipFill>
          <a:blip r:embed="rId3"/>
          <a:stretch>
            <a:fillRect/>
          </a:stretch>
        </p:blipFill>
        <p:spPr>
          <a:xfrm>
            <a:off x="0" y="2809461"/>
            <a:ext cx="12192000" cy="4001329"/>
          </a:xfrm>
          <a:prstGeom prst="rect">
            <a:avLst/>
          </a:prstGeom>
        </p:spPr>
      </p:pic>
    </p:spTree>
    <p:extLst>
      <p:ext uri="{BB962C8B-B14F-4D97-AF65-F5344CB8AC3E}">
        <p14:creationId xmlns:p14="http://schemas.microsoft.com/office/powerpoint/2010/main" val="1081016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E49DC-1B0A-46CE-9580-EA17AFB946F9}"/>
              </a:ext>
            </a:extLst>
          </p:cNvPr>
          <p:cNvPicPr>
            <a:picLocks noChangeAspect="1"/>
          </p:cNvPicPr>
          <p:nvPr/>
        </p:nvPicPr>
        <p:blipFill>
          <a:blip r:embed="rId2"/>
          <a:stretch>
            <a:fillRect/>
          </a:stretch>
        </p:blipFill>
        <p:spPr>
          <a:xfrm>
            <a:off x="0" y="623887"/>
            <a:ext cx="12192000" cy="5610225"/>
          </a:xfrm>
          <a:prstGeom prst="rect">
            <a:avLst/>
          </a:prstGeom>
        </p:spPr>
      </p:pic>
    </p:spTree>
    <p:extLst>
      <p:ext uri="{BB962C8B-B14F-4D97-AF65-F5344CB8AC3E}">
        <p14:creationId xmlns:p14="http://schemas.microsoft.com/office/powerpoint/2010/main" val="769928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455E35A-3CC8-4E23-8148-740B2E3CBFCA}"/>
              </a:ext>
            </a:extLst>
          </p:cNvPr>
          <p:cNvSpPr>
            <a:spLocks noGrp="1"/>
          </p:cNvSpPr>
          <p:nvPr>
            <p:ph type="title"/>
          </p:nvPr>
        </p:nvSpPr>
        <p:spPr>
          <a:xfrm>
            <a:off x="885244" y="795132"/>
            <a:ext cx="10842930" cy="544664"/>
          </a:xfrm>
        </p:spPr>
        <p:txBody>
          <a:bodyPr>
            <a:noAutofit/>
          </a:bodyPr>
          <a:lstStyle/>
          <a:p>
            <a:r>
              <a:rPr lang="en-US" sz="3200" dirty="0"/>
              <a:t>Bare metal (Type 1) vs hosted (type 2)</a:t>
            </a:r>
          </a:p>
        </p:txBody>
      </p:sp>
      <p:pic>
        <p:nvPicPr>
          <p:cNvPr id="17" name="Picture 16">
            <a:extLst>
              <a:ext uri="{FF2B5EF4-FFF2-40B4-BE49-F238E27FC236}">
                <a16:creationId xmlns:a16="http://schemas.microsoft.com/office/drawing/2014/main" id="{EA94ADF0-6E56-4CE9-B790-8B473BB9C693}"/>
              </a:ext>
            </a:extLst>
          </p:cNvPr>
          <p:cNvPicPr>
            <a:picLocks noChangeAspect="1"/>
          </p:cNvPicPr>
          <p:nvPr/>
        </p:nvPicPr>
        <p:blipFill>
          <a:blip r:embed="rId2"/>
          <a:stretch>
            <a:fillRect/>
          </a:stretch>
        </p:blipFill>
        <p:spPr>
          <a:xfrm>
            <a:off x="1330434" y="1538579"/>
            <a:ext cx="9531132" cy="4935885"/>
          </a:xfrm>
          <a:prstGeom prst="rect">
            <a:avLst/>
          </a:prstGeom>
        </p:spPr>
      </p:pic>
      <p:sp>
        <p:nvSpPr>
          <p:cNvPr id="15" name="TextBox 14">
            <a:extLst>
              <a:ext uri="{FF2B5EF4-FFF2-40B4-BE49-F238E27FC236}">
                <a16:creationId xmlns:a16="http://schemas.microsoft.com/office/drawing/2014/main" id="{32908811-042A-4C4C-8727-367532ED498B}"/>
              </a:ext>
            </a:extLst>
          </p:cNvPr>
          <p:cNvSpPr txBox="1"/>
          <p:nvPr/>
        </p:nvSpPr>
        <p:spPr>
          <a:xfrm>
            <a:off x="2297388" y="6062867"/>
            <a:ext cx="3326039" cy="307777"/>
          </a:xfrm>
          <a:prstGeom prst="rect">
            <a:avLst/>
          </a:prstGeom>
          <a:noFill/>
        </p:spPr>
        <p:txBody>
          <a:bodyPr wrap="non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ESXi, </a:t>
            </a:r>
            <a:r>
              <a:rPr lang="en-US" sz="1400" b="1" i="0" dirty="0">
                <a:solidFill>
                  <a:srgbClr val="202124"/>
                </a:solidFill>
                <a:effectLst/>
                <a:latin typeface="Times New Roman" panose="02020603050405020304" pitchFamily="18" charset="0"/>
                <a:cs typeface="Times New Roman" panose="02020603050405020304" pitchFamily="18" charset="0"/>
              </a:rPr>
              <a:t>Hyper-V</a:t>
            </a:r>
            <a:r>
              <a:rPr lang="en-US" sz="1400" b="0" i="0" dirty="0">
                <a:solidFill>
                  <a:srgbClr val="202124"/>
                </a:solidFill>
                <a:effectLst/>
                <a:latin typeface="Times New Roman" panose="02020603050405020304" pitchFamily="18" charset="0"/>
                <a:cs typeface="Times New Roman" panose="02020603050405020304" pitchFamily="18" charset="0"/>
              </a:rPr>
              <a:t>, and Apple Boot Camp etc.</a:t>
            </a:r>
            <a:endParaRPr lang="en-US"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F2F852F-D1E9-423E-8EE6-621E18CC4B4A}"/>
              </a:ext>
            </a:extLst>
          </p:cNvPr>
          <p:cNvSpPr txBox="1"/>
          <p:nvPr/>
        </p:nvSpPr>
        <p:spPr>
          <a:xfrm>
            <a:off x="6590381" y="6062867"/>
            <a:ext cx="4615268" cy="307777"/>
          </a:xfrm>
          <a:prstGeom prst="rect">
            <a:avLst/>
          </a:prstGeom>
          <a:noFill/>
        </p:spPr>
        <p:txBody>
          <a:bodyPr wrap="squar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MSFT Virtual PC, Virtual Box, VMware Workstation etc.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36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4639D-DC45-4D99-A637-BBD78E5791E6}"/>
              </a:ext>
            </a:extLst>
          </p:cNvPr>
          <p:cNvPicPr>
            <a:picLocks noChangeAspect="1"/>
          </p:cNvPicPr>
          <p:nvPr/>
        </p:nvPicPr>
        <p:blipFill>
          <a:blip r:embed="rId2"/>
          <a:stretch>
            <a:fillRect/>
          </a:stretch>
        </p:blipFill>
        <p:spPr>
          <a:xfrm>
            <a:off x="0" y="3429000"/>
            <a:ext cx="12192000" cy="3429000"/>
          </a:xfrm>
          <a:prstGeom prst="rect">
            <a:avLst/>
          </a:prstGeom>
        </p:spPr>
      </p:pic>
      <p:pic>
        <p:nvPicPr>
          <p:cNvPr id="5" name="Picture 4">
            <a:extLst>
              <a:ext uri="{FF2B5EF4-FFF2-40B4-BE49-F238E27FC236}">
                <a16:creationId xmlns:a16="http://schemas.microsoft.com/office/drawing/2014/main" id="{C3EF4CBD-C9B6-4D4E-A6C7-25D43AE44722}"/>
              </a:ext>
            </a:extLst>
          </p:cNvPr>
          <p:cNvPicPr>
            <a:picLocks noChangeAspect="1"/>
          </p:cNvPicPr>
          <p:nvPr/>
        </p:nvPicPr>
        <p:blipFill>
          <a:blip r:embed="rId3"/>
          <a:stretch>
            <a:fillRect/>
          </a:stretch>
        </p:blipFill>
        <p:spPr>
          <a:xfrm>
            <a:off x="1" y="0"/>
            <a:ext cx="12191999" cy="3429000"/>
          </a:xfrm>
          <a:prstGeom prst="rect">
            <a:avLst/>
          </a:prstGeom>
        </p:spPr>
      </p:pic>
    </p:spTree>
    <p:extLst>
      <p:ext uri="{BB962C8B-B14F-4D97-AF65-F5344CB8AC3E}">
        <p14:creationId xmlns:p14="http://schemas.microsoft.com/office/powerpoint/2010/main" val="506402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39166-915D-47F1-B293-A3A51610E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0616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644AA0-5AA0-4797-8BFB-EAC2D02BD37B}"/>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432643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D4014-C7DB-4A2E-BAC9-574FD3AB342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20627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EAB7-0D72-490C-9816-B37577741FD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30897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992D8-1310-4944-84EF-A886BEAD3C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6275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8147C-E2A9-4875-A098-D69A0EAD1C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1065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113E2-DE24-4F3F-A858-74851ADBC7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8868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A02F6-A94C-42BC-BBD8-01EDD3F26A2E}"/>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058307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F6DB5-C238-4F78-82DB-E156664E28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514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90F8D0FC-59FE-4DCB-93DB-4C74F27F728B}"/>
              </a:ext>
            </a:extLst>
          </p:cNvPr>
          <p:cNvPicPr>
            <a:picLocks noChangeAspect="1"/>
          </p:cNvPicPr>
          <p:nvPr/>
        </p:nvPicPr>
        <p:blipFill>
          <a:blip r:embed="rId4"/>
          <a:stretch>
            <a:fillRect/>
          </a:stretch>
        </p:blipFill>
        <p:spPr>
          <a:xfrm>
            <a:off x="2980679" y="1269516"/>
            <a:ext cx="6230642" cy="4318968"/>
          </a:xfrm>
          <a:prstGeom prst="rect">
            <a:avLst/>
          </a:prstGeom>
        </p:spPr>
      </p:pic>
    </p:spTree>
    <p:extLst>
      <p:ext uri="{BB962C8B-B14F-4D97-AF65-F5344CB8AC3E}">
        <p14:creationId xmlns:p14="http://schemas.microsoft.com/office/powerpoint/2010/main" val="748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1B09D-E959-49DC-AFC9-6D0D86BEC5C9}"/>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1619216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D66E5-5576-4D91-AA54-7497E567D0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683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07217-A10C-418A-88E5-7DD3654C9E0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30427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EA000-C091-4ED9-B581-5BA80483F74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596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4AF9A-EF24-424A-831B-24D6A65D41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71667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B881FB-790D-4D68-A57F-FF8F5A978C51}"/>
              </a:ext>
            </a:extLst>
          </p:cNvPr>
          <p:cNvPicPr>
            <a:picLocks noChangeAspect="1"/>
          </p:cNvPicPr>
          <p:nvPr/>
        </p:nvPicPr>
        <p:blipFill>
          <a:blip r:embed="rId2"/>
          <a:stretch>
            <a:fillRect/>
          </a:stretch>
        </p:blipFill>
        <p:spPr>
          <a:xfrm>
            <a:off x="0" y="0"/>
            <a:ext cx="12192000" cy="3228975"/>
          </a:xfrm>
          <a:prstGeom prst="rect">
            <a:avLst/>
          </a:prstGeom>
        </p:spPr>
      </p:pic>
    </p:spTree>
    <p:extLst>
      <p:ext uri="{BB962C8B-B14F-4D97-AF65-F5344CB8AC3E}">
        <p14:creationId xmlns:p14="http://schemas.microsoft.com/office/powerpoint/2010/main" val="2499578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DB253-B7BB-4D16-9D21-A4883BA3DD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0394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9A0B5-0D16-489F-890F-F64D8375AC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6226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A841C-498F-48EC-80DB-B2425DA0C8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0139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92186-3CD6-49E1-BA32-ECE3D76CC4E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799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virtualization</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39796"/>
            <a:ext cx="5092474" cy="5355312"/>
          </a:xfrm>
          <a:prstGeom prst="rect">
            <a:avLst/>
          </a:prstGeom>
          <a:noFill/>
        </p:spPr>
        <p:txBody>
          <a:bodyPr wrap="square" rtlCol="0">
            <a:spAutoFit/>
          </a:bodyPr>
          <a:lstStyle/>
          <a:p>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process of running a virtual instance of a computer system in a layer abstracted from the actual hardware. Most commonly, it refers to </a:t>
            </a:r>
            <a:r>
              <a:rPr lang="en-US" b="1" i="0" dirty="0">
                <a:solidFill>
                  <a:srgbClr val="202124"/>
                </a:solidFill>
                <a:effectLst/>
                <a:latin typeface="Times New Roman" panose="02020603050405020304" pitchFamily="18" charset="0"/>
                <a:cs typeface="Times New Roman" panose="02020603050405020304" pitchFamily="18" charset="0"/>
              </a:rPr>
              <a:t>running multiple operating systems on a computer system simultaneously</a:t>
            </a:r>
            <a:r>
              <a:rPr lang="en-US" b="0" i="0" dirty="0">
                <a:solidFill>
                  <a:srgbClr val="202124"/>
                </a:solidFill>
                <a:effectLst/>
                <a:latin typeface="Times New Roman" panose="02020603050405020304" pitchFamily="18" charset="0"/>
                <a:cs typeface="Times New Roman" panose="02020603050405020304" pitchFamily="18" charset="0"/>
              </a:rPr>
              <a:t>. </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creation of a virtual -- rather than actual -- version of </a:t>
            </a:r>
            <a:r>
              <a:rPr lang="en-US" b="1" i="0" dirty="0">
                <a:solidFill>
                  <a:srgbClr val="202124"/>
                </a:solidFill>
                <a:effectLst/>
                <a:latin typeface="Times New Roman" panose="02020603050405020304" pitchFamily="18" charset="0"/>
                <a:cs typeface="Times New Roman" panose="02020603050405020304" pitchFamily="18" charset="0"/>
              </a:rPr>
              <a:t>something</a:t>
            </a:r>
            <a:r>
              <a:rPr lang="en-US" b="0" i="0" dirty="0">
                <a:solidFill>
                  <a:srgbClr val="202124"/>
                </a:solidFill>
                <a:effectLst/>
                <a:latin typeface="Times New Roman" panose="02020603050405020304" pitchFamily="18" charset="0"/>
                <a:cs typeface="Times New Roman" panose="02020603050405020304" pitchFamily="18" charset="0"/>
              </a:rPr>
              <a:t>, such as an operating system (OS), a server, a storage device or network resources. </a:t>
            </a: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uses software that simulates hardware functionality in order to create a virtual system</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refers to the creation of a virtual resource such as a server, desktop, operating system, file, storage or network. The main </a:t>
            </a:r>
            <a:r>
              <a:rPr lang="en-US" b="1" i="0" dirty="0">
                <a:solidFill>
                  <a:srgbClr val="202124"/>
                </a:solidFill>
                <a:effectLst/>
                <a:latin typeface="Times New Roman" panose="02020603050405020304" pitchFamily="18" charset="0"/>
                <a:cs typeface="Times New Roman" panose="02020603050405020304" pitchFamily="18" charset="0"/>
              </a:rPr>
              <a:t>goal of virtualization</a:t>
            </a:r>
            <a:r>
              <a:rPr lang="en-US" b="0" i="0" dirty="0">
                <a:solidFill>
                  <a:srgbClr val="202124"/>
                </a:solidFill>
                <a:effectLst/>
                <a:latin typeface="Times New Roman" panose="02020603050405020304" pitchFamily="18" charset="0"/>
                <a:cs typeface="Times New Roman" panose="02020603050405020304" pitchFamily="18" charset="0"/>
              </a:rPr>
              <a:t> is to manage workloads by radically transforming traditional computing to make it more scalable.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AE1B70-9F39-4914-87F3-7DD1D3E2523A}"/>
              </a:ext>
            </a:extLst>
          </p:cNvPr>
          <p:cNvPicPr>
            <a:picLocks noChangeAspect="1"/>
          </p:cNvPicPr>
          <p:nvPr/>
        </p:nvPicPr>
        <p:blipFill>
          <a:blip r:embed="rId4"/>
          <a:stretch>
            <a:fillRect/>
          </a:stretch>
        </p:blipFill>
        <p:spPr>
          <a:xfrm>
            <a:off x="6758946" y="795132"/>
            <a:ext cx="4903304" cy="3486879"/>
          </a:xfrm>
          <a:prstGeom prst="rect">
            <a:avLst/>
          </a:prstGeom>
        </p:spPr>
      </p:pic>
    </p:spTree>
    <p:extLst>
      <p:ext uri="{BB962C8B-B14F-4D97-AF65-F5344CB8AC3E}">
        <p14:creationId xmlns:p14="http://schemas.microsoft.com/office/powerpoint/2010/main" val="316768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0256B-836E-4662-BF58-472896EE316C}"/>
              </a:ext>
            </a:extLst>
          </p:cNvPr>
          <p:cNvPicPr>
            <a:picLocks noChangeAspect="1"/>
          </p:cNvPicPr>
          <p:nvPr/>
        </p:nvPicPr>
        <p:blipFill>
          <a:blip r:embed="rId2"/>
          <a:stretch>
            <a:fillRect/>
          </a:stretch>
        </p:blipFill>
        <p:spPr>
          <a:xfrm>
            <a:off x="0" y="1"/>
            <a:ext cx="12191999" cy="3233530"/>
          </a:xfrm>
          <a:prstGeom prst="rect">
            <a:avLst/>
          </a:prstGeom>
        </p:spPr>
      </p:pic>
    </p:spTree>
    <p:extLst>
      <p:ext uri="{BB962C8B-B14F-4D97-AF65-F5344CB8AC3E}">
        <p14:creationId xmlns:p14="http://schemas.microsoft.com/office/powerpoint/2010/main" val="477397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948412-BAD2-4890-ADB9-384C734A74A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116601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AD2CC-A5B9-4A47-8794-64906E219B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7044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7E6A1-D238-4EF3-B19A-5954FA999A1C}"/>
              </a:ext>
            </a:extLst>
          </p:cNvPr>
          <p:cNvPicPr>
            <a:picLocks noChangeAspect="1"/>
          </p:cNvPicPr>
          <p:nvPr/>
        </p:nvPicPr>
        <p:blipFill>
          <a:blip r:embed="rId2"/>
          <a:stretch>
            <a:fillRect/>
          </a:stretch>
        </p:blipFill>
        <p:spPr>
          <a:xfrm>
            <a:off x="233362" y="2733675"/>
            <a:ext cx="11725275" cy="1390650"/>
          </a:xfrm>
          <a:prstGeom prst="rect">
            <a:avLst/>
          </a:prstGeom>
        </p:spPr>
      </p:pic>
    </p:spTree>
    <p:extLst>
      <p:ext uri="{BB962C8B-B14F-4D97-AF65-F5344CB8AC3E}">
        <p14:creationId xmlns:p14="http://schemas.microsoft.com/office/powerpoint/2010/main" val="3887568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4BA44-AC12-4D0D-A37F-99489D0604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3540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AE97A4-57C8-46F5-9728-BAB44250CD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2929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F64A4-77A7-4EFF-9FAC-236525C10FEB}"/>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085031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0BF06-2ABA-461C-8365-3719B07B8B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89063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C06F0-9FA9-4637-B864-1A3BE6DDF17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03504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5EF8E-8A40-48EF-89BE-5DC10C33AAEA}"/>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2299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269B4C-52D7-426C-9F52-0342D2985F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50876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9D9CF3-85C2-420B-83C5-7152FBDB2E4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244150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609DF6-8311-45DE-BDF3-F4754A6BF9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184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D3DFA9-87F2-46BB-B664-51AF9A1EC86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815881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C7F9E5-EE05-4942-BFF5-57B64A8A9A3F}"/>
              </a:ext>
            </a:extLst>
          </p:cNvPr>
          <p:cNvPicPr>
            <a:picLocks noChangeAspect="1"/>
          </p:cNvPicPr>
          <p:nvPr/>
        </p:nvPicPr>
        <p:blipFill>
          <a:blip r:embed="rId2"/>
          <a:stretch>
            <a:fillRect/>
          </a:stretch>
        </p:blipFill>
        <p:spPr>
          <a:xfrm>
            <a:off x="233362" y="1814512"/>
            <a:ext cx="11725275" cy="3228975"/>
          </a:xfrm>
          <a:prstGeom prst="rect">
            <a:avLst/>
          </a:prstGeom>
        </p:spPr>
      </p:pic>
    </p:spTree>
    <p:extLst>
      <p:ext uri="{BB962C8B-B14F-4D97-AF65-F5344CB8AC3E}">
        <p14:creationId xmlns:p14="http://schemas.microsoft.com/office/powerpoint/2010/main" val="4167301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9F757B-A555-41B7-A1DA-3B7506AD75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5403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DB7CB-A314-4BFB-9799-82B2F38067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51975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B708E-04CF-4CCA-A094-3AECC5C0C6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3981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843A9-17A2-45F0-AF37-FC84214DF194}"/>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833227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5B98E0-59B9-43FE-A29E-DE07051E328E}"/>
              </a:ext>
            </a:extLst>
          </p:cNvPr>
          <p:cNvPicPr>
            <a:picLocks noChangeAspect="1"/>
          </p:cNvPicPr>
          <p:nvPr/>
        </p:nvPicPr>
        <p:blipFill>
          <a:blip r:embed="rId2"/>
          <a:stretch>
            <a:fillRect/>
          </a:stretch>
        </p:blipFill>
        <p:spPr>
          <a:xfrm>
            <a:off x="204787" y="2233612"/>
            <a:ext cx="11782425" cy="2390775"/>
          </a:xfrm>
          <a:prstGeom prst="rect">
            <a:avLst/>
          </a:prstGeom>
        </p:spPr>
      </p:pic>
    </p:spTree>
    <p:extLst>
      <p:ext uri="{BB962C8B-B14F-4D97-AF65-F5344CB8AC3E}">
        <p14:creationId xmlns:p14="http://schemas.microsoft.com/office/powerpoint/2010/main" val="28149754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68DA0-7BC9-4BEB-BE30-6729124B79D4}"/>
              </a:ext>
            </a:extLst>
          </p:cNvPr>
          <p:cNvPicPr>
            <a:picLocks noChangeAspect="1"/>
          </p:cNvPicPr>
          <p:nvPr/>
        </p:nvPicPr>
        <p:blipFill>
          <a:blip r:embed="rId2"/>
          <a:stretch>
            <a:fillRect/>
          </a:stretch>
        </p:blipFill>
        <p:spPr>
          <a:xfrm>
            <a:off x="233362" y="1814512"/>
            <a:ext cx="11725275" cy="3228975"/>
          </a:xfrm>
          <a:prstGeom prst="rect">
            <a:avLst/>
          </a:prstGeom>
        </p:spPr>
      </p:pic>
    </p:spTree>
    <p:extLst>
      <p:ext uri="{BB962C8B-B14F-4D97-AF65-F5344CB8AC3E}">
        <p14:creationId xmlns:p14="http://schemas.microsoft.com/office/powerpoint/2010/main" val="201605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D1E80-AD0C-43AB-8F6D-0D433FC74AED}"/>
              </a:ext>
            </a:extLst>
          </p:cNvPr>
          <p:cNvPicPr>
            <a:picLocks noChangeAspect="1"/>
          </p:cNvPicPr>
          <p:nvPr/>
        </p:nvPicPr>
        <p:blipFill>
          <a:blip r:embed="rId2"/>
          <a:stretch>
            <a:fillRect/>
          </a:stretch>
        </p:blipFill>
        <p:spPr>
          <a:xfrm>
            <a:off x="7946343" y="0"/>
            <a:ext cx="4245657" cy="3572374"/>
          </a:xfrm>
          <a:prstGeom prst="rect">
            <a:avLst/>
          </a:prstGeom>
        </p:spPr>
      </p:pic>
      <p:pic>
        <p:nvPicPr>
          <p:cNvPr id="5" name="Picture 4">
            <a:extLst>
              <a:ext uri="{FF2B5EF4-FFF2-40B4-BE49-F238E27FC236}">
                <a16:creationId xmlns:a16="http://schemas.microsoft.com/office/drawing/2014/main" id="{2EE54116-352C-4F65-9373-135B7C51148E}"/>
              </a:ext>
            </a:extLst>
          </p:cNvPr>
          <p:cNvPicPr>
            <a:picLocks noChangeAspect="1"/>
          </p:cNvPicPr>
          <p:nvPr/>
        </p:nvPicPr>
        <p:blipFill>
          <a:blip r:embed="rId3"/>
          <a:stretch>
            <a:fillRect/>
          </a:stretch>
        </p:blipFill>
        <p:spPr>
          <a:xfrm>
            <a:off x="7946342" y="3572374"/>
            <a:ext cx="4245658" cy="3285625"/>
          </a:xfrm>
          <a:prstGeom prst="rect">
            <a:avLst/>
          </a:prstGeom>
        </p:spPr>
      </p:pic>
      <p:pic>
        <p:nvPicPr>
          <p:cNvPr id="9" name="Picture 8">
            <a:extLst>
              <a:ext uri="{FF2B5EF4-FFF2-40B4-BE49-F238E27FC236}">
                <a16:creationId xmlns:a16="http://schemas.microsoft.com/office/drawing/2014/main" id="{774EAE96-4C13-438D-913A-273D9BF4EEE0}"/>
              </a:ext>
            </a:extLst>
          </p:cNvPr>
          <p:cNvPicPr>
            <a:picLocks noChangeAspect="1"/>
          </p:cNvPicPr>
          <p:nvPr/>
        </p:nvPicPr>
        <p:blipFill>
          <a:blip r:embed="rId4"/>
          <a:stretch>
            <a:fillRect/>
          </a:stretch>
        </p:blipFill>
        <p:spPr>
          <a:xfrm>
            <a:off x="3807313" y="0"/>
            <a:ext cx="4139028" cy="3572374"/>
          </a:xfrm>
          <a:prstGeom prst="rect">
            <a:avLst/>
          </a:prstGeom>
        </p:spPr>
      </p:pic>
      <p:pic>
        <p:nvPicPr>
          <p:cNvPr id="15" name="Picture 14">
            <a:extLst>
              <a:ext uri="{FF2B5EF4-FFF2-40B4-BE49-F238E27FC236}">
                <a16:creationId xmlns:a16="http://schemas.microsoft.com/office/drawing/2014/main" id="{9A5DB3AF-B405-499B-8777-20066B874E50}"/>
              </a:ext>
            </a:extLst>
          </p:cNvPr>
          <p:cNvPicPr>
            <a:picLocks noChangeAspect="1"/>
          </p:cNvPicPr>
          <p:nvPr/>
        </p:nvPicPr>
        <p:blipFill>
          <a:blip r:embed="rId5"/>
          <a:stretch>
            <a:fillRect/>
          </a:stretch>
        </p:blipFill>
        <p:spPr>
          <a:xfrm>
            <a:off x="0" y="0"/>
            <a:ext cx="3807311" cy="3572374"/>
          </a:xfrm>
          <a:prstGeom prst="rect">
            <a:avLst/>
          </a:prstGeom>
        </p:spPr>
      </p:pic>
      <p:pic>
        <p:nvPicPr>
          <p:cNvPr id="17" name="Picture 16">
            <a:extLst>
              <a:ext uri="{FF2B5EF4-FFF2-40B4-BE49-F238E27FC236}">
                <a16:creationId xmlns:a16="http://schemas.microsoft.com/office/drawing/2014/main" id="{1336E60B-42E9-44F8-B792-78D4BF836039}"/>
              </a:ext>
            </a:extLst>
          </p:cNvPr>
          <p:cNvPicPr>
            <a:picLocks noChangeAspect="1"/>
          </p:cNvPicPr>
          <p:nvPr/>
        </p:nvPicPr>
        <p:blipFill>
          <a:blip r:embed="rId6"/>
          <a:stretch>
            <a:fillRect/>
          </a:stretch>
        </p:blipFill>
        <p:spPr>
          <a:xfrm>
            <a:off x="0" y="3572374"/>
            <a:ext cx="3807312" cy="3285625"/>
          </a:xfrm>
          <a:prstGeom prst="rect">
            <a:avLst/>
          </a:prstGeom>
        </p:spPr>
      </p:pic>
      <p:pic>
        <p:nvPicPr>
          <p:cNvPr id="4" name="Picture 3">
            <a:extLst>
              <a:ext uri="{FF2B5EF4-FFF2-40B4-BE49-F238E27FC236}">
                <a16:creationId xmlns:a16="http://schemas.microsoft.com/office/drawing/2014/main" id="{3603FA29-05AA-4E4C-B94E-9711D63AE200}"/>
              </a:ext>
            </a:extLst>
          </p:cNvPr>
          <p:cNvPicPr>
            <a:picLocks noChangeAspect="1"/>
          </p:cNvPicPr>
          <p:nvPr/>
        </p:nvPicPr>
        <p:blipFill>
          <a:blip r:embed="rId7"/>
          <a:stretch>
            <a:fillRect/>
          </a:stretch>
        </p:blipFill>
        <p:spPr>
          <a:xfrm>
            <a:off x="3807311" y="3572374"/>
            <a:ext cx="4139028" cy="3285626"/>
          </a:xfrm>
          <a:prstGeom prst="rect">
            <a:avLst/>
          </a:prstGeom>
        </p:spPr>
      </p:pic>
    </p:spTree>
    <p:extLst>
      <p:ext uri="{BB962C8B-B14F-4D97-AF65-F5344CB8AC3E}">
        <p14:creationId xmlns:p14="http://schemas.microsoft.com/office/powerpoint/2010/main" val="12214373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60095-5645-4B7F-8E5D-D63CFB7AC6B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3139811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DB2B11-15F8-491F-863D-F84FC7601CE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492472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D2A54-70A1-4F34-93C0-ACF453B6AD46}"/>
              </a:ext>
            </a:extLst>
          </p:cNvPr>
          <p:cNvPicPr>
            <a:picLocks noChangeAspect="1"/>
          </p:cNvPicPr>
          <p:nvPr/>
        </p:nvPicPr>
        <p:blipFill>
          <a:blip r:embed="rId2"/>
          <a:stretch>
            <a:fillRect/>
          </a:stretch>
        </p:blipFill>
        <p:spPr>
          <a:xfrm>
            <a:off x="233362" y="2733675"/>
            <a:ext cx="11725275" cy="1390650"/>
          </a:xfrm>
          <a:prstGeom prst="rect">
            <a:avLst/>
          </a:prstGeom>
        </p:spPr>
      </p:pic>
    </p:spTree>
    <p:extLst>
      <p:ext uri="{BB962C8B-B14F-4D97-AF65-F5344CB8AC3E}">
        <p14:creationId xmlns:p14="http://schemas.microsoft.com/office/powerpoint/2010/main" val="26774663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F767B-F751-4FE0-AC0B-ECC82B1B75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507235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2709250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2" name="TextBox 1">
            <a:extLst>
              <a:ext uri="{FF2B5EF4-FFF2-40B4-BE49-F238E27FC236}">
                <a16:creationId xmlns:a16="http://schemas.microsoft.com/office/drawing/2014/main" id="{45BB5EF3-A63F-4655-9E86-DB9FF3C8AE38}"/>
              </a:ext>
            </a:extLst>
          </p:cNvPr>
          <p:cNvSpPr txBox="1"/>
          <p:nvPr/>
        </p:nvSpPr>
        <p:spPr>
          <a:xfrm>
            <a:off x="2225016" y="2336392"/>
            <a:ext cx="7338869" cy="1169551"/>
          </a:xfrm>
          <a:prstGeom prst="rect">
            <a:avLst/>
          </a:prstGeom>
          <a:noFill/>
        </p:spPr>
        <p:txBody>
          <a:bodyPr wrap="none" rtlCol="0">
            <a:spAutoFit/>
          </a:bodyPr>
          <a:lstStyle/>
          <a:p>
            <a:r>
              <a:rPr lang="en-US" sz="7000" dirty="0">
                <a:latin typeface="Times New Roman" panose="02020603050405020304" pitchFamily="18" charset="0"/>
                <a:cs typeface="Times New Roman" panose="02020603050405020304" pitchFamily="18" charset="0"/>
              </a:rPr>
              <a:t>Docker Networking</a:t>
            </a:r>
          </a:p>
        </p:txBody>
      </p:sp>
      <p:pic>
        <p:nvPicPr>
          <p:cNvPr id="4" name="Picture 3">
            <a:extLst>
              <a:ext uri="{FF2B5EF4-FFF2-40B4-BE49-F238E27FC236}">
                <a16:creationId xmlns:a16="http://schemas.microsoft.com/office/drawing/2014/main" id="{7D8CC102-6CC8-4775-858D-840AEB169D81}"/>
              </a:ext>
            </a:extLst>
          </p:cNvPr>
          <p:cNvPicPr>
            <a:picLocks noChangeAspect="1"/>
          </p:cNvPicPr>
          <p:nvPr/>
        </p:nvPicPr>
        <p:blipFill>
          <a:blip r:embed="rId4"/>
          <a:stretch>
            <a:fillRect/>
          </a:stretch>
        </p:blipFill>
        <p:spPr>
          <a:xfrm>
            <a:off x="9421388" y="662738"/>
            <a:ext cx="2677846" cy="3347308"/>
          </a:xfrm>
          <a:prstGeom prst="rect">
            <a:avLst/>
          </a:prstGeom>
        </p:spPr>
      </p:pic>
      <p:pic>
        <p:nvPicPr>
          <p:cNvPr id="6" name="Picture 5">
            <a:extLst>
              <a:ext uri="{FF2B5EF4-FFF2-40B4-BE49-F238E27FC236}">
                <a16:creationId xmlns:a16="http://schemas.microsoft.com/office/drawing/2014/main" id="{F9FCBE6C-82A0-40FC-B5EB-35E921DCA36F}"/>
              </a:ext>
            </a:extLst>
          </p:cNvPr>
          <p:cNvPicPr>
            <a:picLocks noChangeAspect="1"/>
          </p:cNvPicPr>
          <p:nvPr/>
        </p:nvPicPr>
        <p:blipFill>
          <a:blip r:embed="rId5"/>
          <a:stretch>
            <a:fillRect/>
          </a:stretch>
        </p:blipFill>
        <p:spPr>
          <a:xfrm>
            <a:off x="304801" y="4651513"/>
            <a:ext cx="2632322" cy="1895477"/>
          </a:xfrm>
          <a:prstGeom prst="rect">
            <a:avLst/>
          </a:prstGeom>
        </p:spPr>
      </p:pic>
      <p:pic>
        <p:nvPicPr>
          <p:cNvPr id="8" name="Picture 7">
            <a:extLst>
              <a:ext uri="{FF2B5EF4-FFF2-40B4-BE49-F238E27FC236}">
                <a16:creationId xmlns:a16="http://schemas.microsoft.com/office/drawing/2014/main" id="{D68B76BE-1FEB-4A0D-BE5A-3C716A3BBDD3}"/>
              </a:ext>
            </a:extLst>
          </p:cNvPr>
          <p:cNvPicPr>
            <a:picLocks noChangeAspect="1"/>
          </p:cNvPicPr>
          <p:nvPr/>
        </p:nvPicPr>
        <p:blipFill>
          <a:blip r:embed="rId6"/>
          <a:stretch>
            <a:fillRect/>
          </a:stretch>
        </p:blipFill>
        <p:spPr>
          <a:xfrm>
            <a:off x="673223" y="605765"/>
            <a:ext cx="1895477" cy="1895477"/>
          </a:xfrm>
          <a:prstGeom prst="rect">
            <a:avLst/>
          </a:prstGeom>
        </p:spPr>
      </p:pic>
      <p:pic>
        <p:nvPicPr>
          <p:cNvPr id="10" name="Picture 9">
            <a:extLst>
              <a:ext uri="{FF2B5EF4-FFF2-40B4-BE49-F238E27FC236}">
                <a16:creationId xmlns:a16="http://schemas.microsoft.com/office/drawing/2014/main" id="{F32E7144-03F5-43BE-B2A1-A965A37EAC20}"/>
              </a:ext>
            </a:extLst>
          </p:cNvPr>
          <p:cNvPicPr>
            <a:picLocks noChangeAspect="1"/>
          </p:cNvPicPr>
          <p:nvPr/>
        </p:nvPicPr>
        <p:blipFill>
          <a:blip r:embed="rId7"/>
          <a:stretch>
            <a:fillRect/>
          </a:stretch>
        </p:blipFill>
        <p:spPr>
          <a:xfrm>
            <a:off x="4886228" y="4121956"/>
            <a:ext cx="2419542" cy="2419542"/>
          </a:xfrm>
          <a:prstGeom prst="rect">
            <a:avLst/>
          </a:prstGeom>
        </p:spPr>
      </p:pic>
    </p:spTree>
    <p:extLst>
      <p:ext uri="{BB962C8B-B14F-4D97-AF65-F5344CB8AC3E}">
        <p14:creationId xmlns:p14="http://schemas.microsoft.com/office/powerpoint/2010/main" val="3959789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0B392-3C4C-4D02-AF2E-182A999AD3D5}"/>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973433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C95F2-6A29-4A18-939C-CC7E52FB9B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96260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81B02-FEA3-48DF-AA7A-0AC862B053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98945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C541-988B-447E-BF11-8447C9B0B8A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06057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F4D32-FF58-4696-97F9-4D8B78F83C59}"/>
              </a:ext>
            </a:extLst>
          </p:cNvPr>
          <p:cNvPicPr>
            <a:picLocks noChangeAspect="1"/>
          </p:cNvPicPr>
          <p:nvPr/>
        </p:nvPicPr>
        <p:blipFill>
          <a:blip r:embed="rId2"/>
          <a:stretch>
            <a:fillRect/>
          </a:stretch>
        </p:blipFill>
        <p:spPr>
          <a:xfrm>
            <a:off x="1" y="0"/>
            <a:ext cx="6096000" cy="3676650"/>
          </a:xfrm>
          <a:prstGeom prst="rect">
            <a:avLst/>
          </a:prstGeom>
        </p:spPr>
      </p:pic>
      <p:pic>
        <p:nvPicPr>
          <p:cNvPr id="5" name="Picture 4">
            <a:extLst>
              <a:ext uri="{FF2B5EF4-FFF2-40B4-BE49-F238E27FC236}">
                <a16:creationId xmlns:a16="http://schemas.microsoft.com/office/drawing/2014/main" id="{26B1E6BF-31D0-4282-9D67-19D2E1342671}"/>
              </a:ext>
            </a:extLst>
          </p:cNvPr>
          <p:cNvPicPr>
            <a:picLocks noChangeAspect="1"/>
          </p:cNvPicPr>
          <p:nvPr/>
        </p:nvPicPr>
        <p:blipFill>
          <a:blip r:embed="rId3"/>
          <a:stretch>
            <a:fillRect/>
          </a:stretch>
        </p:blipFill>
        <p:spPr>
          <a:xfrm>
            <a:off x="6095999" y="0"/>
            <a:ext cx="6095999" cy="3676649"/>
          </a:xfrm>
          <a:prstGeom prst="rect">
            <a:avLst/>
          </a:prstGeom>
        </p:spPr>
      </p:pic>
      <p:pic>
        <p:nvPicPr>
          <p:cNvPr id="9" name="Picture 8">
            <a:extLst>
              <a:ext uri="{FF2B5EF4-FFF2-40B4-BE49-F238E27FC236}">
                <a16:creationId xmlns:a16="http://schemas.microsoft.com/office/drawing/2014/main" id="{D2731B63-4607-4BAE-BE1C-60055971905C}"/>
              </a:ext>
            </a:extLst>
          </p:cNvPr>
          <p:cNvPicPr>
            <a:picLocks noChangeAspect="1"/>
          </p:cNvPicPr>
          <p:nvPr/>
        </p:nvPicPr>
        <p:blipFill>
          <a:blip r:embed="rId4"/>
          <a:stretch>
            <a:fillRect/>
          </a:stretch>
        </p:blipFill>
        <p:spPr>
          <a:xfrm>
            <a:off x="0" y="3676648"/>
            <a:ext cx="6095999" cy="3181351"/>
          </a:xfrm>
          <a:prstGeom prst="rect">
            <a:avLst/>
          </a:prstGeom>
        </p:spPr>
      </p:pic>
      <p:pic>
        <p:nvPicPr>
          <p:cNvPr id="11" name="Picture 10">
            <a:extLst>
              <a:ext uri="{FF2B5EF4-FFF2-40B4-BE49-F238E27FC236}">
                <a16:creationId xmlns:a16="http://schemas.microsoft.com/office/drawing/2014/main" id="{E61F25B4-A536-4232-A972-BACF26FBA409}"/>
              </a:ext>
            </a:extLst>
          </p:cNvPr>
          <p:cNvPicPr>
            <a:picLocks noChangeAspect="1"/>
          </p:cNvPicPr>
          <p:nvPr/>
        </p:nvPicPr>
        <p:blipFill>
          <a:blip r:embed="rId5"/>
          <a:stretch>
            <a:fillRect/>
          </a:stretch>
        </p:blipFill>
        <p:spPr>
          <a:xfrm>
            <a:off x="6095997" y="3676648"/>
            <a:ext cx="6096000" cy="3181351"/>
          </a:xfrm>
          <a:prstGeom prst="rect">
            <a:avLst/>
          </a:prstGeom>
        </p:spPr>
      </p:pic>
    </p:spTree>
    <p:extLst>
      <p:ext uri="{BB962C8B-B14F-4D97-AF65-F5344CB8AC3E}">
        <p14:creationId xmlns:p14="http://schemas.microsoft.com/office/powerpoint/2010/main" val="3460425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A40DC-56AE-4588-A9F0-020B7474EFC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418062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4C787-4DF9-4833-929B-FE7247E08FA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09771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F4D17-A773-485F-B6EB-D54D79ED2F08}"/>
              </a:ext>
            </a:extLst>
          </p:cNvPr>
          <p:cNvPicPr>
            <a:picLocks noChangeAspect="1"/>
          </p:cNvPicPr>
          <p:nvPr/>
        </p:nvPicPr>
        <p:blipFill>
          <a:blip r:embed="rId2"/>
          <a:stretch>
            <a:fillRect/>
          </a:stretch>
        </p:blipFill>
        <p:spPr>
          <a:xfrm>
            <a:off x="0" y="12107"/>
            <a:ext cx="12192000" cy="6833785"/>
          </a:xfrm>
          <a:prstGeom prst="rect">
            <a:avLst/>
          </a:prstGeom>
        </p:spPr>
      </p:pic>
    </p:spTree>
    <p:extLst>
      <p:ext uri="{BB962C8B-B14F-4D97-AF65-F5344CB8AC3E}">
        <p14:creationId xmlns:p14="http://schemas.microsoft.com/office/powerpoint/2010/main" val="10678100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C6C01-A27B-45E6-AC63-E76033E675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613907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3C904-66D6-4353-BABE-2091DA62A8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40579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E319B-97CB-44BC-B71D-0DC5D09419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246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67C18-B490-4BD8-81CD-44A3AE0AD9B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038709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38FAA-6343-42DC-82BC-DA84248A2F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35235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FE006-A816-493A-919A-CA8270BB66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97942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B19CD-D8AA-4DA5-9B92-0F280EB92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965632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{0B7538B3-5D02-48A9-A944-4C23B2D07B2E}tf33552983_win32</Template>
  <TotalTime>2627</TotalTime>
  <Words>988</Words>
  <Application>Microsoft Office PowerPoint</Application>
  <PresentationFormat>Widescreen</PresentationFormat>
  <Paragraphs>70</Paragraphs>
  <Slides>101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101</vt:i4>
      </vt:variant>
    </vt:vector>
  </HeadingPairs>
  <TitlesOfParts>
    <vt:vector size="107" baseType="lpstr">
      <vt:lpstr>Franklin Gothic Book</vt:lpstr>
      <vt:lpstr>Franklin Gothic Demi</vt:lpstr>
      <vt:lpstr>Times New Roman</vt:lpstr>
      <vt:lpstr>Wingdings</vt:lpstr>
      <vt:lpstr>Wingdings 2</vt:lpstr>
      <vt:lpstr>DividendVTI</vt:lpstr>
      <vt:lpstr>Introduction to docker</vt:lpstr>
      <vt:lpstr>Introduction to docker</vt:lpstr>
      <vt:lpstr>Hypervisor</vt:lpstr>
      <vt:lpstr>Bare metal (Type 1) vs hosted (type 2)</vt:lpstr>
      <vt:lpstr>PowerPoint Presentation</vt:lpstr>
      <vt:lpstr>virtualization</vt:lpstr>
      <vt:lpstr>PowerPoint Presentation</vt:lpstr>
      <vt:lpstr>PowerPoint Presentation</vt:lpstr>
      <vt:lpstr>PowerPoint Presentation</vt:lpstr>
      <vt:lpstr>Virtual machines vs containers VS serverless</vt:lpstr>
      <vt:lpstr>Virtual machines vs containers</vt:lpstr>
      <vt:lpstr>PowerPoint Presentation</vt:lpstr>
      <vt:lpstr>PowerPoint Presentation</vt:lpstr>
      <vt:lpstr>PowerPoint Presentation</vt:lpstr>
      <vt:lpstr>PowerPoint Presentation</vt:lpstr>
      <vt:lpstr>Linux containers (Lxc)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Tashik Moin</dc:creator>
  <cp:lastModifiedBy>Tashik Moin</cp:lastModifiedBy>
  <cp:revision>67</cp:revision>
  <dcterms:created xsi:type="dcterms:W3CDTF">2021-06-27T13:07:38Z</dcterms:created>
  <dcterms:modified xsi:type="dcterms:W3CDTF">2021-06-30T11:15:15Z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